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8" r:id="rId12"/>
    <p:sldId id="311" r:id="rId13"/>
    <p:sldId id="267" r:id="rId14"/>
    <p:sldId id="269" r:id="rId15"/>
    <p:sldId id="270" r:id="rId16"/>
    <p:sldId id="312" r:id="rId17"/>
    <p:sldId id="313" r:id="rId18"/>
    <p:sldId id="271" r:id="rId19"/>
    <p:sldId id="272" r:id="rId20"/>
    <p:sldId id="273"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5" r:id="rId58"/>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5"/>
  </p:normalViewPr>
  <p:slideViewPr>
    <p:cSldViewPr snapToGrid="0">
      <p:cViewPr varScale="1">
        <p:scale>
          <a:sx n="113" d="100"/>
          <a:sy n="113" d="100"/>
        </p:scale>
        <p:origin x="4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6.6076599999999999E-2"/>
          <c:y val="4.3580199999999999E-2"/>
          <c:w val="0.92892300000000005"/>
          <c:h val="0.88845399999999997"/>
        </c:manualLayout>
      </c:layout>
      <c:barChart>
        <c:barDir val="col"/>
        <c:grouping val="stacked"/>
        <c:varyColors val="0"/>
        <c:ser>
          <c:idx val="0"/>
          <c:order val="0"/>
          <c:tx>
            <c:strRef>
              <c:f>Sheet1!$B$1</c:f>
              <c:strCache>
                <c:ptCount val="1"/>
                <c:pt idx="0">
                  <c:v>Series1</c:v>
                </c:pt>
              </c:strCache>
            </c:strRef>
          </c:tx>
          <c:spPr>
            <a:solidFill>
              <a:schemeClr val="accent1"/>
            </a:solidFill>
            <a:ln w="12700" cap="flat">
              <a:noFill/>
              <a:miter lim="400000"/>
            </a:ln>
            <a:effectLst/>
          </c:spPr>
          <c:invertIfNegative val="0"/>
          <c:cat>
            <c:strRef>
              <c:f>Sheet1!$A$2:$A$6</c:f>
              <c:strCache>
                <c:ptCount val="5"/>
                <c:pt idx="0">
                  <c:v>2012</c:v>
                </c:pt>
                <c:pt idx="1">
                  <c:v>2013</c:v>
                </c:pt>
                <c:pt idx="2">
                  <c:v>2014</c:v>
                </c:pt>
                <c:pt idx="3">
                  <c:v>2015</c:v>
                </c:pt>
                <c:pt idx="4">
                  <c:v>2016</c:v>
                </c:pt>
              </c:strCache>
            </c:strRef>
          </c:cat>
          <c:val>
            <c:numRef>
              <c:f>Sheet1!$B$2:$B$6</c:f>
              <c:numCache>
                <c:formatCode>General</c:formatCode>
                <c:ptCount val="5"/>
                <c:pt idx="0">
                  <c:v>-3</c:v>
                </c:pt>
                <c:pt idx="1">
                  <c:v>-1.8</c:v>
                </c:pt>
                <c:pt idx="2">
                  <c:v>-1.6</c:v>
                </c:pt>
                <c:pt idx="3">
                  <c:v>-1.1000000000000001</c:v>
                </c:pt>
                <c:pt idx="4">
                  <c:v>-0.2</c:v>
                </c:pt>
              </c:numCache>
            </c:numRef>
          </c:val>
          <c:extLst>
            <c:ext xmlns:c16="http://schemas.microsoft.com/office/drawing/2014/chart" uri="{C3380CC4-5D6E-409C-BE32-E72D297353CC}">
              <c16:uniqueId val="{00000000-B8B5-4967-A0A2-4156118FF4F2}"/>
            </c:ext>
          </c:extLst>
        </c:ser>
        <c:ser>
          <c:idx val="1"/>
          <c:order val="1"/>
          <c:tx>
            <c:strRef>
              <c:f>Sheet1!$C$1</c:f>
              <c:strCache>
                <c:ptCount val="1"/>
                <c:pt idx="0">
                  <c:v>Series2</c:v>
                </c:pt>
              </c:strCache>
            </c:strRef>
          </c:tx>
          <c:spPr>
            <a:solidFill>
              <a:srgbClr val="6FC7B3"/>
            </a:solidFill>
            <a:ln w="12700" cap="flat">
              <a:noFill/>
              <a:miter lim="400000"/>
            </a:ln>
            <a:effectLst/>
          </c:spPr>
          <c:invertIfNegative val="0"/>
          <c:cat>
            <c:strRef>
              <c:f>Sheet1!$A$2:$A$6</c:f>
              <c:strCache>
                <c:ptCount val="5"/>
                <c:pt idx="0">
                  <c:v>2012</c:v>
                </c:pt>
                <c:pt idx="1">
                  <c:v>2013</c:v>
                </c:pt>
                <c:pt idx="2">
                  <c:v>2014</c:v>
                </c:pt>
                <c:pt idx="3">
                  <c:v>2015</c:v>
                </c:pt>
                <c:pt idx="4">
                  <c:v>2016</c:v>
                </c:pt>
              </c:strCache>
            </c:strRef>
          </c:cat>
          <c:val>
            <c:numRef>
              <c:f>Sheet1!$C$2:$C$6</c:f>
              <c:numCache>
                <c:formatCode>General</c:formatCode>
                <c:ptCount val="5"/>
                <c:pt idx="0">
                  <c:v>-0.2</c:v>
                </c:pt>
                <c:pt idx="1">
                  <c:v>-2.4</c:v>
                </c:pt>
                <c:pt idx="2">
                  <c:v>-0.5</c:v>
                </c:pt>
                <c:pt idx="3">
                  <c:v>-1</c:v>
                </c:pt>
                <c:pt idx="4">
                  <c:v>-1.4</c:v>
                </c:pt>
              </c:numCache>
            </c:numRef>
          </c:val>
          <c:extLst>
            <c:ext xmlns:c16="http://schemas.microsoft.com/office/drawing/2014/chart" uri="{C3380CC4-5D6E-409C-BE32-E72D297353CC}">
              <c16:uniqueId val="{00000001-B8B5-4967-A0A2-4156118FF4F2}"/>
            </c:ext>
          </c:extLst>
        </c:ser>
        <c:dLbls>
          <c:showLegendKey val="0"/>
          <c:showVal val="0"/>
          <c:showCatName val="0"/>
          <c:showSerName val="0"/>
          <c:showPercent val="0"/>
          <c:showBubbleSize val="0"/>
        </c:dLbls>
        <c:gapWidth val="44"/>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sz="900" b="0" i="0" u="none" strike="noStrike">
                <a:solidFill>
                  <a:srgbClr val="595959"/>
                </a:solidFill>
                <a:latin typeface="Calibri"/>
              </a:defRPr>
            </a:pPr>
            <a:endParaRPr lang="en-US"/>
          </a:p>
        </c:txPr>
        <c:crossAx val="2094734553"/>
        <c:crosses val="autoZero"/>
        <c:auto val="1"/>
        <c:lblAlgn val="ctr"/>
        <c:lblOffset val="100"/>
        <c:noMultiLvlLbl val="1"/>
      </c:catAx>
      <c:valAx>
        <c:axId val="2094734553"/>
        <c:scaling>
          <c:orientation val="minMax"/>
        </c:scaling>
        <c:delete val="0"/>
        <c:axPos val="l"/>
        <c:numFmt formatCode="0.#" sourceLinked="0"/>
        <c:majorTickMark val="none"/>
        <c:minorTickMark val="none"/>
        <c:tickLblPos val="nextTo"/>
        <c:spPr>
          <a:ln w="12700" cap="flat">
            <a:noFill/>
            <a:prstDash val="solid"/>
            <a:round/>
          </a:ln>
        </c:spPr>
        <c:txPr>
          <a:bodyPr rot="0"/>
          <a:lstStyle/>
          <a:p>
            <a:pPr>
              <a:defRPr sz="900" b="0" i="0" u="none" strike="noStrike">
                <a:solidFill>
                  <a:srgbClr val="595959"/>
                </a:solidFill>
                <a:latin typeface="Calibri"/>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xfrm>
            <a:off x="1143000" y="685800"/>
            <a:ext cx="4572000" cy="3429000"/>
          </a:xfrm>
          <a:prstGeom prst="rect">
            <a:avLst/>
          </a:prstGeom>
        </p:spPr>
        <p:txBody>
          <a:bodyPr/>
          <a:lstStyle/>
          <a:p>
            <a:endParaRPr/>
          </a:p>
        </p:txBody>
      </p:sp>
      <p:sp>
        <p:nvSpPr>
          <p:cNvPr id="139" name="Shape 1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92" name="Title Text"/>
          <p:cNvSpPr txBox="1">
            <a:spLocks noGrp="1"/>
          </p:cNvSpPr>
          <p:nvPr>
            <p:ph type="title"/>
          </p:nvPr>
        </p:nvSpPr>
        <p:spPr>
          <a:xfrm>
            <a:off x="311699" y="593366"/>
            <a:ext cx="8520602" cy="763601"/>
          </a:xfrm>
          <a:prstGeom prst="rect">
            <a:avLst/>
          </a:prstGeom>
        </p:spPr>
        <p:txBody>
          <a:bodyPr lIns="91424" tIns="91424" rIns="91424" bIns="91424" anchor="t"/>
          <a:lstStyle/>
          <a:p>
            <a:r>
              <a:t>Title Text</a:t>
            </a:r>
          </a:p>
        </p:txBody>
      </p:sp>
      <p:sp>
        <p:nvSpPr>
          <p:cNvPr id="93" name="Body Level One…"/>
          <p:cNvSpPr txBox="1">
            <a:spLocks noGrp="1"/>
          </p:cNvSpPr>
          <p:nvPr>
            <p:ph type="body" idx="1"/>
          </p:nvPr>
        </p:nvSpPr>
        <p:spPr>
          <a:xfrm>
            <a:off x="311699" y="1536633"/>
            <a:ext cx="8520602" cy="4555200"/>
          </a:xfrm>
          <a:prstGeom prst="rect">
            <a:avLst/>
          </a:prstGeom>
        </p:spPr>
        <p:txBody>
          <a:bodyPr lIns="91424" tIns="91424" rIns="91424" bIns="91424"/>
          <a:lstStyle>
            <a:lvl1pPr marL="457200">
              <a:spcBef>
                <a:spcPts val="0"/>
              </a:spcBef>
              <a:buSzPts val="3200"/>
              <a:buChar char="●"/>
            </a:lvl1pPr>
            <a:lvl2pPr marL="959757" indent="-362857">
              <a:spcBef>
                <a:spcPts val="0"/>
              </a:spcBef>
              <a:buSzPts val="3200"/>
              <a:buChar char="○"/>
            </a:lvl2pPr>
            <a:lvl3pPr marL="1477433" indent="-423333">
              <a:spcBef>
                <a:spcPts val="0"/>
              </a:spcBef>
              <a:buSzPts val="3200"/>
              <a:buChar char="■"/>
            </a:lvl3pPr>
            <a:lvl4pPr marL="2019300" indent="-508000">
              <a:spcBef>
                <a:spcPts val="0"/>
              </a:spcBef>
              <a:buSzPts val="3200"/>
              <a:buChar char="●"/>
            </a:lvl4pPr>
            <a:lvl5pPr marL="2476500" indent="-508000">
              <a:spcBef>
                <a:spcPts val="0"/>
              </a:spcBef>
              <a:buSzPts val="3200"/>
              <a:buChar cha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8671124" y="6310165"/>
            <a:ext cx="350035" cy="339716"/>
          </a:xfrm>
          <a:prstGeom prst="rect">
            <a:avLst/>
          </a:prstGeom>
        </p:spPr>
        <p:txBody>
          <a:bodyPr lIns="91424" tIns="91424" rIns="91424" bIns="91424"/>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Image">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28650" y="648526"/>
            <a:ext cx="7886700" cy="1072565"/>
          </a:xfrm>
          <a:prstGeom prst="rect">
            <a:avLst/>
          </a:prstGeom>
        </p:spPr>
        <p:txBody>
          <a:bodyPr/>
          <a:lstStyle>
            <a:lvl1pPr>
              <a:defRPr sz="2400"/>
            </a:lvl1pPr>
          </a:lstStyle>
          <a:p>
            <a:r>
              <a:t>Title Text</a:t>
            </a:r>
          </a:p>
        </p:txBody>
      </p:sp>
      <p:sp>
        <p:nvSpPr>
          <p:cNvPr id="102" name="Slide Number"/>
          <p:cNvSpPr txBox="1">
            <a:spLocks noGrp="1"/>
          </p:cNvSpPr>
          <p:nvPr>
            <p:ph type="sldNum" sz="quarter" idx="2"/>
          </p:nvPr>
        </p:nvSpPr>
        <p:spPr>
          <a:xfrm>
            <a:off x="44196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09" name="Body Level One…"/>
          <p:cNvSpPr txBox="1">
            <a:spLocks noGrp="1"/>
          </p:cNvSpPr>
          <p:nvPr>
            <p:ph type="body" idx="1"/>
          </p:nvPr>
        </p:nvSpPr>
        <p:spPr>
          <a:xfrm>
            <a:off x="370645" y="1233488"/>
            <a:ext cx="8416168" cy="4792664"/>
          </a:xfrm>
          <a:prstGeom prst="rect">
            <a:avLst/>
          </a:prstGeom>
        </p:spPr>
        <p:txBody>
          <a:bodyPr/>
          <a:lstStyle>
            <a:lvl1pPr>
              <a:spcBef>
                <a:spcPts val="300"/>
              </a:spcBef>
              <a:defRPr sz="1300"/>
            </a:lvl1pPr>
            <a:lvl2pPr marL="742950" indent="-285750">
              <a:spcBef>
                <a:spcPts val="300"/>
              </a:spcBef>
              <a:defRPr sz="1300"/>
            </a:lvl2pPr>
            <a:lvl3pPr marL="1143000" indent="-228600">
              <a:spcBef>
                <a:spcPts val="300"/>
              </a:spcBef>
              <a:defRPr sz="1300"/>
            </a:lvl3pPr>
            <a:lvl4pPr marL="1600200" indent="-228600">
              <a:spcBef>
                <a:spcPts val="300"/>
              </a:spcBef>
              <a:defRPr sz="1300"/>
            </a:lvl4pPr>
            <a:lvl5pPr marL="2057400" indent="-228600">
              <a:spcBef>
                <a:spcPts val="300"/>
              </a:spcBef>
              <a:defRPr sz="1300"/>
            </a:lvl5pPr>
          </a:lstStyle>
          <a:p>
            <a:r>
              <a:t>Body Level One</a:t>
            </a:r>
          </a:p>
          <a:p>
            <a:pPr lvl="1"/>
            <a:r>
              <a:t>Body Level Two</a:t>
            </a:r>
          </a:p>
          <a:p>
            <a:pPr lvl="2"/>
            <a:r>
              <a:t>Body Level Three</a:t>
            </a:r>
          </a:p>
          <a:p>
            <a:pPr lvl="3"/>
            <a:r>
              <a:t>Body Level Four</a:t>
            </a:r>
          </a:p>
          <a:p>
            <a:pPr lvl="4"/>
            <a:r>
              <a:t>Body Level Five</a:t>
            </a:r>
          </a:p>
        </p:txBody>
      </p:sp>
      <p:sp>
        <p:nvSpPr>
          <p:cNvPr id="110" name="Title Text"/>
          <p:cNvSpPr txBox="1">
            <a:spLocks noGrp="1"/>
          </p:cNvSpPr>
          <p:nvPr>
            <p:ph type="title"/>
          </p:nvPr>
        </p:nvSpPr>
        <p:spPr>
          <a:xfrm>
            <a:off x="370645" y="193184"/>
            <a:ext cx="8416168" cy="468002"/>
          </a:xfrm>
          <a:prstGeom prst="rect">
            <a:avLst/>
          </a:prstGeom>
        </p:spPr>
        <p:txBody>
          <a:bodyPr/>
          <a:lstStyle/>
          <a:p>
            <a:r>
              <a:t>Title Text</a:t>
            </a:r>
          </a:p>
        </p:txBody>
      </p:sp>
      <p:sp>
        <p:nvSpPr>
          <p:cNvPr id="111" name="Text Placeholder 16"/>
          <p:cNvSpPr>
            <a:spLocks noGrp="1"/>
          </p:cNvSpPr>
          <p:nvPr>
            <p:ph type="body" sz="quarter" idx="13"/>
          </p:nvPr>
        </p:nvSpPr>
        <p:spPr>
          <a:xfrm>
            <a:off x="369889" y="661184"/>
            <a:ext cx="8416926" cy="288001"/>
          </a:xfrm>
          <a:prstGeom prst="rect">
            <a:avLst/>
          </a:prstGeom>
        </p:spPr>
        <p:txBody>
          <a:bodyPr/>
          <a:lstStyle/>
          <a:p>
            <a:pPr marL="0" indent="0">
              <a:spcBef>
                <a:spcPts val="200"/>
              </a:spcBef>
              <a:buSzTx/>
              <a:buFontTx/>
              <a:buNone/>
              <a:defRPr sz="1200"/>
            </a:pPr>
            <a:endParaRP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19" name="Body Level One…"/>
          <p:cNvSpPr txBox="1">
            <a:spLocks noGrp="1"/>
          </p:cNvSpPr>
          <p:nvPr>
            <p:ph type="body" idx="1"/>
          </p:nvPr>
        </p:nvSpPr>
        <p:spPr>
          <a:xfrm>
            <a:off x="370645" y="1233488"/>
            <a:ext cx="8416168" cy="4792664"/>
          </a:xfrm>
          <a:prstGeom prst="rect">
            <a:avLst/>
          </a:prstGeom>
        </p:spPr>
        <p:txBody>
          <a:bodyPr/>
          <a:lstStyle>
            <a:lvl1pPr>
              <a:spcBef>
                <a:spcPts val="300"/>
              </a:spcBef>
              <a:defRPr sz="1300"/>
            </a:lvl1pPr>
            <a:lvl2pPr marL="742950" indent="-285750">
              <a:spcBef>
                <a:spcPts val="300"/>
              </a:spcBef>
              <a:defRPr sz="1300"/>
            </a:lvl2pPr>
            <a:lvl3pPr marL="1143000" indent="-228600">
              <a:spcBef>
                <a:spcPts val="300"/>
              </a:spcBef>
              <a:defRPr sz="1300"/>
            </a:lvl3pPr>
            <a:lvl4pPr marL="1600200" indent="-228600">
              <a:spcBef>
                <a:spcPts val="300"/>
              </a:spcBef>
              <a:defRPr sz="1300"/>
            </a:lvl4pPr>
            <a:lvl5pPr marL="2057400" indent="-228600">
              <a:spcBef>
                <a:spcPts val="300"/>
              </a:spcBef>
              <a:defRPr sz="1300"/>
            </a:lvl5pPr>
          </a:lstStyle>
          <a:p>
            <a:r>
              <a:t>Body Level One</a:t>
            </a:r>
          </a:p>
          <a:p>
            <a:pPr lvl="1"/>
            <a:r>
              <a:t>Body Level Two</a:t>
            </a:r>
          </a:p>
          <a:p>
            <a:pPr lvl="2"/>
            <a:r>
              <a:t>Body Level Three</a:t>
            </a:r>
          </a:p>
          <a:p>
            <a:pPr lvl="3"/>
            <a:r>
              <a:t>Body Level Four</a:t>
            </a:r>
          </a:p>
          <a:p>
            <a:pPr lvl="4"/>
            <a:r>
              <a:t>Body Level Five</a:t>
            </a:r>
          </a:p>
        </p:txBody>
      </p:sp>
      <p:sp>
        <p:nvSpPr>
          <p:cNvPr id="120" name="Title Text"/>
          <p:cNvSpPr txBox="1">
            <a:spLocks noGrp="1"/>
          </p:cNvSpPr>
          <p:nvPr>
            <p:ph type="title"/>
          </p:nvPr>
        </p:nvSpPr>
        <p:spPr>
          <a:xfrm>
            <a:off x="370645" y="193184"/>
            <a:ext cx="8416168" cy="468002"/>
          </a:xfrm>
          <a:prstGeom prst="rect">
            <a:avLst/>
          </a:prstGeom>
        </p:spPr>
        <p:txBody>
          <a:bodyPr/>
          <a:lstStyle/>
          <a:p>
            <a:r>
              <a:t>Title Text</a:t>
            </a:r>
          </a:p>
        </p:txBody>
      </p:sp>
      <p:sp>
        <p:nvSpPr>
          <p:cNvPr id="121" name="Text Placeholder 16"/>
          <p:cNvSpPr>
            <a:spLocks noGrp="1"/>
          </p:cNvSpPr>
          <p:nvPr>
            <p:ph type="body" sz="quarter" idx="13"/>
          </p:nvPr>
        </p:nvSpPr>
        <p:spPr>
          <a:xfrm>
            <a:off x="369889" y="661184"/>
            <a:ext cx="8416926" cy="288001"/>
          </a:xfrm>
          <a:prstGeom prst="rect">
            <a:avLst/>
          </a:prstGeom>
        </p:spPr>
        <p:txBody>
          <a:bodyPr/>
          <a:lstStyle/>
          <a:p>
            <a:pPr marL="0" indent="0">
              <a:spcBef>
                <a:spcPts val="200"/>
              </a:spcBef>
              <a:buSzTx/>
              <a:buFontTx/>
              <a:buNone/>
              <a:defRPr sz="1200"/>
            </a:pPr>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29" name="Body Level One…"/>
          <p:cNvSpPr txBox="1">
            <a:spLocks noGrp="1"/>
          </p:cNvSpPr>
          <p:nvPr>
            <p:ph type="body" idx="1"/>
          </p:nvPr>
        </p:nvSpPr>
        <p:spPr>
          <a:xfrm>
            <a:off x="370645" y="1233488"/>
            <a:ext cx="8416168" cy="4792664"/>
          </a:xfrm>
          <a:prstGeom prst="rect">
            <a:avLst/>
          </a:prstGeom>
        </p:spPr>
        <p:txBody>
          <a:bodyPr/>
          <a:lstStyle>
            <a:lvl1pPr>
              <a:spcBef>
                <a:spcPts val="300"/>
              </a:spcBef>
              <a:defRPr sz="1300"/>
            </a:lvl1pPr>
            <a:lvl2pPr marL="742950" indent="-285750">
              <a:spcBef>
                <a:spcPts val="300"/>
              </a:spcBef>
              <a:defRPr sz="1300"/>
            </a:lvl2pPr>
            <a:lvl3pPr marL="1143000" indent="-228600">
              <a:spcBef>
                <a:spcPts val="300"/>
              </a:spcBef>
              <a:defRPr sz="1300"/>
            </a:lvl3pPr>
            <a:lvl4pPr marL="1600200" indent="-228600">
              <a:spcBef>
                <a:spcPts val="300"/>
              </a:spcBef>
              <a:defRPr sz="1300"/>
            </a:lvl4pPr>
            <a:lvl5pPr marL="2057400" indent="-228600">
              <a:spcBef>
                <a:spcPts val="300"/>
              </a:spcBef>
              <a:defRPr sz="1300"/>
            </a:lvl5pPr>
          </a:lstStyle>
          <a:p>
            <a:r>
              <a:t>Body Level One</a:t>
            </a:r>
          </a:p>
          <a:p>
            <a:pPr lvl="1"/>
            <a:r>
              <a:t>Body Level Two</a:t>
            </a:r>
          </a:p>
          <a:p>
            <a:pPr lvl="2"/>
            <a:r>
              <a:t>Body Level Three</a:t>
            </a:r>
          </a:p>
          <a:p>
            <a:pPr lvl="3"/>
            <a:r>
              <a:t>Body Level Four</a:t>
            </a:r>
          </a:p>
          <a:p>
            <a:pPr lvl="4"/>
            <a:r>
              <a:t>Body Level Five</a:t>
            </a:r>
          </a:p>
        </p:txBody>
      </p:sp>
      <p:sp>
        <p:nvSpPr>
          <p:cNvPr id="130" name="Title Text"/>
          <p:cNvSpPr txBox="1">
            <a:spLocks noGrp="1"/>
          </p:cNvSpPr>
          <p:nvPr>
            <p:ph type="title"/>
          </p:nvPr>
        </p:nvSpPr>
        <p:spPr>
          <a:xfrm>
            <a:off x="370645" y="193184"/>
            <a:ext cx="8416168" cy="468002"/>
          </a:xfrm>
          <a:prstGeom prst="rect">
            <a:avLst/>
          </a:prstGeom>
        </p:spPr>
        <p:txBody>
          <a:bodyPr/>
          <a:lstStyle/>
          <a:p>
            <a:r>
              <a:t>Title Text</a:t>
            </a:r>
          </a:p>
        </p:txBody>
      </p:sp>
      <p:sp>
        <p:nvSpPr>
          <p:cNvPr id="131" name="Text Placeholder 16"/>
          <p:cNvSpPr>
            <a:spLocks noGrp="1"/>
          </p:cNvSpPr>
          <p:nvPr>
            <p:ph type="body" sz="quarter" idx="13"/>
          </p:nvPr>
        </p:nvSpPr>
        <p:spPr>
          <a:xfrm>
            <a:off x="369889" y="661184"/>
            <a:ext cx="8416926" cy="288001"/>
          </a:xfrm>
          <a:prstGeom prst="rect">
            <a:avLst/>
          </a:prstGeom>
        </p:spPr>
        <p:txBody>
          <a:bodyPr/>
          <a:lstStyle/>
          <a:p>
            <a:pPr marL="0" indent="0">
              <a:spcBef>
                <a:spcPts val="200"/>
              </a:spcBef>
              <a:buSzTx/>
              <a:buFontTx/>
              <a:buNone/>
              <a:defRPr sz="1200"/>
            </a:pPr>
            <a:endParaRPr/>
          </a:p>
        </p:txBody>
      </p:sp>
      <p:sp>
        <p:nvSpPr>
          <p:cNvPr id="1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cap="all">
                <a:latin typeface="+mn-lt"/>
                <a:ea typeface="+mn-ea"/>
                <a:cs typeface="+mn-cs"/>
                <a:sym typeface="Helvetica"/>
              </a:defRPr>
            </a:lvl1pPr>
          </a:lstStyle>
          <a:p>
            <a:r>
              <a:t>Title Text</a:t>
            </a:r>
          </a:p>
        </p:txBody>
      </p:sp>
      <p:sp>
        <p:nvSpPr>
          <p:cNvPr id="30" name="Body Level One…"/>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atin typeface="+mn-lt"/>
                <a:ea typeface="+mn-ea"/>
                <a:cs typeface="+mn-cs"/>
                <a:sym typeface="Helvetica"/>
              </a:defRPr>
            </a:lvl1pPr>
            <a:lvl2pPr marL="0" indent="457200">
              <a:spcBef>
                <a:spcPts val="500"/>
              </a:spcBef>
              <a:buSzTx/>
              <a:buFontTx/>
              <a:buNone/>
              <a:defRPr sz="2400" b="1">
                <a:latin typeface="+mn-lt"/>
                <a:ea typeface="+mn-ea"/>
                <a:cs typeface="+mn-cs"/>
                <a:sym typeface="Helvetica"/>
              </a:defRPr>
            </a:lvl2pPr>
            <a:lvl3pPr marL="0" indent="914400">
              <a:spcBef>
                <a:spcPts val="500"/>
              </a:spcBef>
              <a:buSzTx/>
              <a:buFontTx/>
              <a:buNone/>
              <a:defRPr sz="2400" b="1">
                <a:latin typeface="+mn-lt"/>
                <a:ea typeface="+mn-ea"/>
                <a:cs typeface="+mn-cs"/>
                <a:sym typeface="Helvetica"/>
              </a:defRPr>
            </a:lvl3pPr>
            <a:lvl4pPr marL="0" indent="1371600">
              <a:spcBef>
                <a:spcPts val="500"/>
              </a:spcBef>
              <a:buSzTx/>
              <a:buFontTx/>
              <a:buNone/>
              <a:defRPr sz="2400" b="1">
                <a:latin typeface="+mn-lt"/>
                <a:ea typeface="+mn-ea"/>
                <a:cs typeface="+mn-cs"/>
                <a:sym typeface="Helvetica"/>
              </a:defRPr>
            </a:lvl4pPr>
            <a:lvl5pPr marL="0" indent="1828800">
              <a:spcBef>
                <a:spcPts val="500"/>
              </a:spcBef>
              <a:buSzTx/>
              <a:buFontTx/>
              <a:buNone/>
              <a:defRPr sz="2400" b="1">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sz="2400" b="1">
                <a:latin typeface="+mn-lt"/>
                <a:ea typeface="+mn-ea"/>
                <a:cs typeface="+mn-cs"/>
                <a:sym typeface="Helvetica"/>
              </a:defRPr>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4" cy="1162050"/>
          </a:xfrm>
          <a:prstGeom prst="rect">
            <a:avLst/>
          </a:prstGeom>
        </p:spPr>
        <p:txBody>
          <a:bodyPr anchor="b"/>
          <a:lstStyle>
            <a:lvl1pPr algn="l">
              <a:defRPr sz="2000" b="1">
                <a:latin typeface="+mn-lt"/>
                <a:ea typeface="+mn-ea"/>
                <a:cs typeface="+mn-cs"/>
                <a:sym typeface="Helvetica"/>
              </a:defRPr>
            </a:lvl1pPr>
          </a:lstStyle>
          <a:p>
            <a:r>
              <a:t>Title Text</a:t>
            </a:r>
          </a:p>
        </p:txBody>
      </p:sp>
      <p:sp>
        <p:nvSpPr>
          <p:cNvPr id="73"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1" cy="566738"/>
          </a:xfrm>
          <a:prstGeom prst="rect">
            <a:avLst/>
          </a:prstGeom>
        </p:spPr>
        <p:txBody>
          <a:bodyPr anchor="b"/>
          <a:lstStyle>
            <a:lvl1pPr algn="l">
              <a:defRPr sz="2000" b="1">
                <a:latin typeface="+mn-lt"/>
                <a:ea typeface="+mn-ea"/>
                <a:cs typeface="+mn-cs"/>
                <a:sym typeface="Helvetica"/>
              </a:defRPr>
            </a:lvl1pPr>
          </a:lstStyle>
          <a:p>
            <a:r>
              <a:t>Title Text</a:t>
            </a:r>
          </a:p>
        </p:txBody>
      </p:sp>
      <p:sp>
        <p:nvSpPr>
          <p:cNvPr id="83"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9.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8.pn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docs.google.com/forms/d/e/1FAIpQLSdgBqi4t-3fGnssZMBXfFIjR68ViccxVkXWC1TOJfaMMFNb_Q/viewfor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ctrTitle"/>
          </p:nvPr>
        </p:nvSpPr>
        <p:spPr>
          <a:prstGeom prst="rect">
            <a:avLst/>
          </a:prstGeom>
        </p:spPr>
        <p:txBody>
          <a:bodyPr/>
          <a:lstStyle/>
          <a:p>
            <a:r>
              <a:t>Big Data Analytics for Public Policy</a:t>
            </a:r>
          </a:p>
        </p:txBody>
      </p:sp>
      <p:sp>
        <p:nvSpPr>
          <p:cNvPr id="142" name="Subtitle 2"/>
          <p:cNvSpPr txBox="1">
            <a:spLocks noGrp="1"/>
          </p:cNvSpPr>
          <p:nvPr>
            <p:ph type="subTitle" sz="quarter" idx="1"/>
          </p:nvPr>
        </p:nvSpPr>
        <p:spPr>
          <a:prstGeom prst="rect">
            <a:avLst/>
          </a:prstGeom>
        </p:spPr>
        <p:txBody>
          <a:bodyPr/>
          <a:lstStyle/>
          <a:p>
            <a:r>
              <a:t>Lecture 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noGrp="1"/>
          </p:cNvSpPr>
          <p:nvPr>
            <p:ph type="title"/>
          </p:nvPr>
        </p:nvSpPr>
        <p:spPr>
          <a:prstGeom prst="rect">
            <a:avLst/>
          </a:prstGeom>
        </p:spPr>
        <p:txBody>
          <a:bodyPr/>
          <a:lstStyle/>
          <a:p>
            <a:r>
              <a:t>Overview</a:t>
            </a:r>
          </a:p>
        </p:txBody>
      </p:sp>
      <p:sp>
        <p:nvSpPr>
          <p:cNvPr id="169" name="Content Placeholder 2"/>
          <p:cNvSpPr txBox="1">
            <a:spLocks noGrp="1"/>
          </p:cNvSpPr>
          <p:nvPr>
            <p:ph type="body" idx="1"/>
          </p:nvPr>
        </p:nvSpPr>
        <p:spPr>
          <a:xfrm>
            <a:off x="457200" y="1600200"/>
            <a:ext cx="8229600" cy="4525963"/>
          </a:xfrm>
          <a:prstGeom prst="rect">
            <a:avLst/>
          </a:prstGeom>
        </p:spPr>
        <p:txBody>
          <a:bodyPr/>
          <a:lstStyle/>
          <a:p>
            <a:pPr marL="971550" lvl="1" indent="-514350">
              <a:lnSpc>
                <a:spcPct val="115000"/>
              </a:lnSpc>
              <a:spcBef>
                <a:spcPts val="0"/>
              </a:spcBef>
              <a:buFontTx/>
              <a:buAutoNum type="arabicPeriod"/>
              <a:tabLst>
                <a:tab pos="914400" algn="l"/>
              </a:tabLst>
              <a:defRPr sz="2800"/>
            </a:pPr>
            <a:r>
              <a:t>Housekeeping</a:t>
            </a:r>
          </a:p>
          <a:p>
            <a:pPr marL="971550" lvl="1" indent="-514350">
              <a:lnSpc>
                <a:spcPct val="115000"/>
              </a:lnSpc>
              <a:spcBef>
                <a:spcPts val="0"/>
              </a:spcBef>
              <a:buFontTx/>
              <a:buAutoNum type="arabicPeriod"/>
              <a:tabLst>
                <a:tab pos="914400" algn="l"/>
              </a:tabLst>
              <a:defRPr sz="2800">
                <a:solidFill>
                  <a:srgbClr val="FF0000"/>
                </a:solidFill>
              </a:defRPr>
            </a:pPr>
            <a:r>
              <a:t>Motivation</a:t>
            </a:r>
          </a:p>
          <a:p>
            <a:pPr marL="971550" lvl="1" indent="-514350">
              <a:lnSpc>
                <a:spcPct val="115000"/>
              </a:lnSpc>
              <a:spcBef>
                <a:spcPts val="0"/>
              </a:spcBef>
              <a:buFontTx/>
              <a:buAutoNum type="arabicPeriod"/>
              <a:tabLst>
                <a:tab pos="914400" algn="l"/>
              </a:tabLst>
              <a:defRPr sz="2800"/>
            </a:pPr>
            <a:r>
              <a:t>Goals of class</a:t>
            </a:r>
          </a:p>
          <a:p>
            <a:pPr marL="971550" lvl="1" indent="-514350">
              <a:lnSpc>
                <a:spcPct val="115000"/>
              </a:lnSpc>
              <a:spcBef>
                <a:spcPts val="0"/>
              </a:spcBef>
              <a:buFontTx/>
              <a:buAutoNum type="arabicPeriod"/>
              <a:tabLst>
                <a:tab pos="914400" algn="l"/>
              </a:tabLst>
              <a:defRPr sz="2800"/>
            </a:pPr>
            <a:r>
              <a:t>Specific approach</a:t>
            </a:r>
          </a:p>
          <a:p>
            <a:pPr marL="971550" lvl="1" indent="-514350">
              <a:lnSpc>
                <a:spcPct val="115000"/>
              </a:lnSpc>
              <a:spcBef>
                <a:spcPts val="0"/>
              </a:spcBef>
              <a:buFontTx/>
              <a:buAutoNum type="arabicPeriod"/>
              <a:tabLst>
                <a:tab pos="914400" algn="l"/>
              </a:tabLst>
              <a:defRPr sz="2800"/>
            </a:pPr>
            <a:r>
              <a:t>Introduction to data</a:t>
            </a:r>
          </a:p>
          <a:p>
            <a:pPr marL="971550" lvl="1" indent="-514350">
              <a:lnSpc>
                <a:spcPct val="115000"/>
              </a:lnSpc>
              <a:spcBef>
                <a:spcPts val="0"/>
              </a:spcBef>
              <a:buFontTx/>
              <a:buAutoNum type="arabicPeriod"/>
              <a:tabLst>
                <a:tab pos="914400" algn="l"/>
              </a:tabLst>
              <a:defRPr sz="2800"/>
            </a:pPr>
            <a:r>
              <a:t>Examples of previous analyses</a:t>
            </a:r>
          </a:p>
          <a:p>
            <a:pPr marL="971550" lvl="1" indent="-514350">
              <a:lnSpc>
                <a:spcPct val="115000"/>
              </a:lnSpc>
              <a:spcBef>
                <a:spcPts val="0"/>
              </a:spcBef>
              <a:buFontTx/>
              <a:buAutoNum type="arabicPeriod"/>
              <a:tabLst>
                <a:tab pos="914400" algn="l"/>
              </a:tabLst>
              <a:defRPr sz="2800"/>
            </a:pPr>
            <a:r>
              <a:t>Group projects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r>
              <a:t>Federal Policy Context</a:t>
            </a:r>
          </a:p>
        </p:txBody>
      </p:sp>
      <p:pic>
        <p:nvPicPr>
          <p:cNvPr id="184" name="Picture 4" descr="Picture 4"/>
          <p:cNvPicPr>
            <a:picLocks noChangeAspect="1"/>
          </p:cNvPicPr>
          <p:nvPr/>
        </p:nvPicPr>
        <p:blipFill>
          <a:blip r:embed="rId2"/>
          <a:stretch>
            <a:fillRect/>
          </a:stretch>
        </p:blipFill>
        <p:spPr>
          <a:xfrm>
            <a:off x="2474813" y="3295891"/>
            <a:ext cx="2187078" cy="2857501"/>
          </a:xfrm>
          <a:prstGeom prst="rect">
            <a:avLst/>
          </a:prstGeom>
          <a:ln w="12700">
            <a:miter lim="400000"/>
          </a:ln>
        </p:spPr>
      </p:pic>
      <p:pic>
        <p:nvPicPr>
          <p:cNvPr id="185" name="Picture 2" descr="Picture 2"/>
          <p:cNvPicPr>
            <a:picLocks noChangeAspect="1"/>
          </p:cNvPicPr>
          <p:nvPr/>
        </p:nvPicPr>
        <p:blipFill>
          <a:blip r:embed="rId3"/>
          <a:stretch>
            <a:fillRect/>
          </a:stretch>
        </p:blipFill>
        <p:spPr>
          <a:xfrm>
            <a:off x="559925" y="1265256"/>
            <a:ext cx="2756222" cy="1781998"/>
          </a:xfrm>
          <a:prstGeom prst="rect">
            <a:avLst/>
          </a:prstGeom>
          <a:ln w="12700">
            <a:miter lim="400000"/>
          </a:ln>
          <a:effectLst>
            <a:outerShdw blurRad="292100" dist="139700" dir="2700000" rotWithShape="0">
              <a:srgbClr val="333333">
                <a:alpha val="64999"/>
              </a:srgbClr>
            </a:outerShdw>
          </a:effectLst>
        </p:spPr>
      </p:pic>
      <p:pic>
        <p:nvPicPr>
          <p:cNvPr id="186" name="Picture 5" descr="Picture 5"/>
          <p:cNvPicPr>
            <a:picLocks noChangeAspect="1"/>
          </p:cNvPicPr>
          <p:nvPr/>
        </p:nvPicPr>
        <p:blipFill>
          <a:blip r:embed="rId4"/>
          <a:stretch>
            <a:fillRect/>
          </a:stretch>
        </p:blipFill>
        <p:spPr>
          <a:xfrm>
            <a:off x="5360525" y="3295891"/>
            <a:ext cx="2353904" cy="2857500"/>
          </a:xfrm>
          <a:prstGeom prst="rect">
            <a:avLst/>
          </a:prstGeom>
          <a:ln w="12700">
            <a:miter lim="400000"/>
          </a:ln>
          <a:effectLst>
            <a:outerShdw blurRad="292100" dist="139700" dir="2700000" rotWithShape="0">
              <a:srgbClr val="333333">
                <a:alpha val="64999"/>
              </a:srgbClr>
            </a:outerShdw>
          </a:effectLst>
        </p:spPr>
      </p:pic>
      <p:pic>
        <p:nvPicPr>
          <p:cNvPr id="187" name="Picture 3" descr="Picture 3"/>
          <p:cNvPicPr>
            <a:picLocks noChangeAspect="1"/>
          </p:cNvPicPr>
          <p:nvPr/>
        </p:nvPicPr>
        <p:blipFill>
          <a:blip r:embed="rId5"/>
          <a:stretch>
            <a:fillRect/>
          </a:stretch>
        </p:blipFill>
        <p:spPr>
          <a:xfrm>
            <a:off x="5746975" y="1265256"/>
            <a:ext cx="3015061" cy="1906806"/>
          </a:xfrm>
          <a:prstGeom prst="rect">
            <a:avLst/>
          </a:prstGeom>
          <a:ln w="12700">
            <a:miter lim="400000"/>
          </a:ln>
          <a:effectLst>
            <a:outerShdw blurRad="292100" dist="139700" dir="2700000" rotWithShape="0">
              <a:srgbClr val="333333">
                <a:alpha val="64999"/>
              </a:srgbClr>
            </a:outerShdw>
          </a:effectLst>
        </p:spPr>
      </p:pic>
      <p:pic>
        <p:nvPicPr>
          <p:cNvPr id="188" name="Picture 7" descr="Picture 7"/>
          <p:cNvPicPr>
            <a:picLocks noChangeAspect="1"/>
          </p:cNvPicPr>
          <p:nvPr/>
        </p:nvPicPr>
        <p:blipFill>
          <a:blip r:embed="rId6"/>
          <a:stretch>
            <a:fillRect/>
          </a:stretch>
        </p:blipFill>
        <p:spPr>
          <a:xfrm>
            <a:off x="2639597" y="1598912"/>
            <a:ext cx="4044585" cy="5127537"/>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More Context</a:t>
            </a:r>
          </a:p>
        </p:txBody>
      </p:sp>
      <p:pic>
        <p:nvPicPr>
          <p:cNvPr id="5" name="Picture 4"/>
          <p:cNvPicPr/>
          <p:nvPr/>
        </p:nvPicPr>
        <p:blipFill>
          <a:blip r:embed="rId2"/>
          <a:stretch>
            <a:fillRect/>
          </a:stretch>
        </p:blipFill>
        <p:spPr>
          <a:xfrm>
            <a:off x="113932" y="2402032"/>
            <a:ext cx="5296268" cy="295101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5465287" y="1891416"/>
            <a:ext cx="3678713" cy="3401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89924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prstGeom prst="rect">
            <a:avLst/>
          </a:prstGeom>
        </p:spPr>
        <p:txBody>
          <a:bodyPr/>
          <a:lstStyle/>
          <a:p>
            <a:r>
              <a:t>Data in social sciences</a:t>
            </a:r>
          </a:p>
        </p:txBody>
      </p:sp>
      <p:sp>
        <p:nvSpPr>
          <p:cNvPr id="176" name="Content Placeholder 2"/>
          <p:cNvSpPr txBox="1">
            <a:spLocks noGrp="1"/>
          </p:cNvSpPr>
          <p:nvPr>
            <p:ph type="body" idx="1"/>
          </p:nvPr>
        </p:nvSpPr>
        <p:spPr>
          <a:xfrm>
            <a:off x="457200" y="1600200"/>
            <a:ext cx="8229600" cy="4525963"/>
          </a:xfrm>
          <a:prstGeom prst="rect">
            <a:avLst/>
          </a:prstGeom>
        </p:spPr>
        <p:txBody>
          <a:bodyPr/>
          <a:lstStyle/>
          <a:p>
            <a:r>
              <a:t>Surveys </a:t>
            </a:r>
          </a:p>
          <a:p>
            <a:endParaRPr/>
          </a:p>
          <a:p>
            <a:endParaRPr/>
          </a:p>
          <a:p>
            <a:r>
              <a:t>Administrative records</a:t>
            </a:r>
          </a:p>
          <a:p>
            <a:endParaRPr/>
          </a:p>
          <a:p>
            <a:endParaRPr/>
          </a:p>
          <a:p>
            <a:r>
              <a:t>Transaction data</a:t>
            </a:r>
          </a:p>
        </p:txBody>
      </p:sp>
      <p:pic>
        <p:nvPicPr>
          <p:cNvPr id="177" name="Picture 3" descr="Picture 3"/>
          <p:cNvPicPr>
            <a:picLocks noChangeAspect="1"/>
          </p:cNvPicPr>
          <p:nvPr/>
        </p:nvPicPr>
        <p:blipFill>
          <a:blip r:embed="rId2"/>
          <a:stretch>
            <a:fillRect/>
          </a:stretch>
        </p:blipFill>
        <p:spPr>
          <a:xfrm>
            <a:off x="3429000" y="1270000"/>
            <a:ext cx="2971800" cy="2146300"/>
          </a:xfrm>
          <a:prstGeom prst="rect">
            <a:avLst/>
          </a:prstGeom>
          <a:ln w="12700">
            <a:miter lim="400000"/>
          </a:ln>
        </p:spPr>
      </p:pic>
      <p:pic>
        <p:nvPicPr>
          <p:cNvPr id="178" name="Picture 2" descr="Picture 2"/>
          <p:cNvPicPr>
            <a:picLocks noChangeAspect="1"/>
          </p:cNvPicPr>
          <p:nvPr/>
        </p:nvPicPr>
        <p:blipFill>
          <a:blip r:embed="rId3"/>
          <a:stretch>
            <a:fillRect/>
          </a:stretch>
        </p:blipFill>
        <p:spPr>
          <a:xfrm>
            <a:off x="5486400" y="2489466"/>
            <a:ext cx="3349560" cy="2143126"/>
          </a:xfrm>
          <a:prstGeom prst="rect">
            <a:avLst/>
          </a:prstGeom>
          <a:ln w="12700">
            <a:miter lim="400000"/>
          </a:ln>
        </p:spPr>
      </p:pic>
      <p:pic>
        <p:nvPicPr>
          <p:cNvPr id="179" name="Picture 3" descr="Picture 3"/>
          <p:cNvPicPr>
            <a:picLocks noChangeAspect="1"/>
          </p:cNvPicPr>
          <p:nvPr/>
        </p:nvPicPr>
        <p:blipFill>
          <a:blip r:embed="rId4"/>
          <a:stretch>
            <a:fillRect/>
          </a:stretch>
        </p:blipFill>
        <p:spPr>
          <a:xfrm>
            <a:off x="5486400" y="4724400"/>
            <a:ext cx="2898877" cy="2724150"/>
          </a:xfrm>
          <a:prstGeom prst="rect">
            <a:avLst/>
          </a:prstGeom>
          <a:ln w="12700">
            <a:miter lim="400000"/>
          </a:ln>
        </p:spPr>
      </p:pic>
      <p:pic>
        <p:nvPicPr>
          <p:cNvPr id="180" name="Picture 4" descr="Picture 4"/>
          <p:cNvPicPr>
            <a:picLocks noChangeAspect="1"/>
          </p:cNvPicPr>
          <p:nvPr/>
        </p:nvPicPr>
        <p:blipFill>
          <a:blip r:embed="rId5"/>
          <a:stretch>
            <a:fillRect/>
          </a:stretch>
        </p:blipFill>
        <p:spPr>
          <a:xfrm>
            <a:off x="3886200" y="4213225"/>
            <a:ext cx="3934146" cy="2644775"/>
          </a:xfrm>
          <a:prstGeom prst="rect">
            <a:avLst/>
          </a:prstGeom>
          <a:ln w="12700">
            <a:miter lim="400000"/>
          </a:ln>
        </p:spPr>
      </p:pic>
      <p:pic>
        <p:nvPicPr>
          <p:cNvPr id="181" name="Picture 5" descr="Picture 5"/>
          <p:cNvPicPr>
            <a:picLocks noChangeAspect="1"/>
          </p:cNvPicPr>
          <p:nvPr/>
        </p:nvPicPr>
        <p:blipFill>
          <a:blip r:embed="rId6"/>
          <a:stretch>
            <a:fillRect/>
          </a:stretch>
        </p:blipFill>
        <p:spPr>
          <a:xfrm>
            <a:off x="4781408" y="3979862"/>
            <a:ext cx="4308859" cy="31115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7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176">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7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7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3" nodeType="clickEffect">
                                  <p:stCondLst>
                                    <p:cond delay="0"/>
                                  </p:stCondLst>
                                  <p:iterate>
                                    <p:tmAbs val="0"/>
                                  </p:iterate>
                                  <p:childTnLst>
                                    <p:set>
                                      <p:cBhvr>
                                        <p:cTn id="26" fill="hold"/>
                                        <p:tgtEl>
                                          <p:spTgt spid="17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1" nodeType="afterEffect">
                                  <p:stCondLst>
                                    <p:cond delay="0"/>
                                  </p:stCondLst>
                                  <p:iterate>
                                    <p:tmAbs val="0"/>
                                  </p:iterate>
                                  <p:childTnLst>
                                    <p:set>
                                      <p:cBhvr>
                                        <p:cTn id="29" fill="hold"/>
                                        <p:tgtEl>
                                          <p:spTgt spid="176">
                                            <p:txEl>
                                              <p:pRg st="4" end="4"/>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17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176">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4" nodeType="clickEffect">
                                  <p:stCondLst>
                                    <p:cond delay="0"/>
                                  </p:stCondLst>
                                  <p:iterate>
                                    <p:tmAbs val="0"/>
                                  </p:iterate>
                                  <p:childTnLst>
                                    <p:set>
                                      <p:cBhvr>
                                        <p:cTn id="40" fill="hold"/>
                                        <p:tgtEl>
                                          <p:spTgt spid="1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5" nodeType="clickEffect">
                                  <p:stCondLst>
                                    <p:cond delay="0"/>
                                  </p:stCondLst>
                                  <p:iterate>
                                    <p:tmAbs val="0"/>
                                  </p:iterate>
                                  <p:childTnLst>
                                    <p:set>
                                      <p:cBhvr>
                                        <p:cTn id="44" fill="hold"/>
                                        <p:tgtEl>
                                          <p:spTgt spid="1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6" nodeType="clickEffect">
                                  <p:stCondLst>
                                    <p:cond delay="0"/>
                                  </p:stCondLst>
                                  <p:iterate>
                                    <p:tmAbs val="0"/>
                                  </p:iterate>
                                  <p:childTnLst>
                                    <p:set>
                                      <p:cBhvr>
                                        <p:cTn id="48" fill="hold"/>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1" build="p" animBg="1" advAuto="0"/>
      <p:bldP spid="177" grpId="2" animBg="1" advAuto="0"/>
      <p:bldP spid="178" grpId="3" animBg="1" advAuto="0"/>
      <p:bldP spid="179" grpId="4" animBg="1" advAuto="0"/>
      <p:bldP spid="180" grpId="5" animBg="1" advAuto="0"/>
      <p:bldP spid="181" grpId="6"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title"/>
          </p:nvPr>
        </p:nvSpPr>
        <p:spPr>
          <a:prstGeom prst="rect">
            <a:avLst/>
          </a:prstGeom>
        </p:spPr>
        <p:txBody>
          <a:bodyPr/>
          <a:lstStyle/>
          <a:p>
            <a:r>
              <a:t>What does this mean for you?</a:t>
            </a:r>
          </a:p>
        </p:txBody>
      </p:sp>
      <p:sp>
        <p:nvSpPr>
          <p:cNvPr id="191" name="Content Placeholder 2"/>
          <p:cNvSpPr txBox="1">
            <a:spLocks noGrp="1"/>
          </p:cNvSpPr>
          <p:nvPr>
            <p:ph type="body" idx="1"/>
          </p:nvPr>
        </p:nvSpPr>
        <p:spPr>
          <a:xfrm>
            <a:off x="457200" y="1600200"/>
            <a:ext cx="8229600" cy="4525963"/>
          </a:xfrm>
          <a:prstGeom prst="rect">
            <a:avLst/>
          </a:prstGeom>
        </p:spPr>
        <p:txBody>
          <a:bodyPr/>
          <a:lstStyle/>
          <a:p>
            <a:endParaRPr/>
          </a:p>
        </p:txBody>
      </p:sp>
      <p:pic>
        <p:nvPicPr>
          <p:cNvPr id="192" name="Picture 3" descr="Picture 3"/>
          <p:cNvPicPr>
            <a:picLocks noChangeAspect="1"/>
          </p:cNvPicPr>
          <p:nvPr/>
        </p:nvPicPr>
        <p:blipFill>
          <a:blip r:embed="rId2"/>
          <a:stretch>
            <a:fillRect/>
          </a:stretch>
        </p:blipFill>
        <p:spPr>
          <a:xfrm>
            <a:off x="2895600" y="144462"/>
            <a:ext cx="4059467" cy="6713539"/>
          </a:xfrm>
          <a:prstGeom prst="rect">
            <a:avLst/>
          </a:prstGeom>
          <a:ln w="12700">
            <a:miter lim="400000"/>
          </a:ln>
          <a:effectLst>
            <a:outerShdw blurRad="190500" rotWithShape="0">
              <a:srgbClr val="000000">
                <a:alpha val="70000"/>
              </a:srgbClr>
            </a:outerShdw>
          </a:effectLst>
        </p:spPr>
      </p:pic>
      <p:pic>
        <p:nvPicPr>
          <p:cNvPr id="2" name="Picture 1"/>
          <p:cNvPicPr>
            <a:picLocks noChangeAspect="1"/>
          </p:cNvPicPr>
          <p:nvPr/>
        </p:nvPicPr>
        <p:blipFill>
          <a:blip r:embed="rId3"/>
          <a:stretch>
            <a:fillRect/>
          </a:stretch>
        </p:blipFill>
        <p:spPr>
          <a:xfrm>
            <a:off x="1111266" y="2655882"/>
            <a:ext cx="7395734" cy="241459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prstGeom prst="rect">
            <a:avLst/>
          </a:prstGeom>
        </p:spPr>
        <p:txBody>
          <a:bodyPr/>
          <a:lstStyle/>
          <a:p>
            <a:r>
              <a:t>Necessary skills</a:t>
            </a:r>
          </a:p>
        </p:txBody>
      </p:sp>
      <p:sp>
        <p:nvSpPr>
          <p:cNvPr id="195" name="Content Placeholder 2"/>
          <p:cNvSpPr txBox="1">
            <a:spLocks noGrp="1"/>
          </p:cNvSpPr>
          <p:nvPr>
            <p:ph type="body" idx="1"/>
          </p:nvPr>
        </p:nvSpPr>
        <p:spPr>
          <a:xfrm>
            <a:off x="457200" y="1600200"/>
            <a:ext cx="8229600" cy="4525963"/>
          </a:xfrm>
          <a:prstGeom prst="rect">
            <a:avLst/>
          </a:prstGeom>
        </p:spPr>
        <p:txBody>
          <a:bodyPr/>
          <a:lstStyle/>
          <a:p>
            <a:pPr marL="1028700" lvl="1" indent="-285750">
              <a:spcBef>
                <a:spcPts val="600"/>
              </a:spcBef>
              <a:buFontTx/>
              <a:buChar char="▪"/>
              <a:defRPr sz="2800"/>
            </a:pPr>
            <a:r>
              <a:t>Code and collect new data</a:t>
            </a:r>
          </a:p>
          <a:p>
            <a:pPr marL="1028700" lvl="1" indent="-285750">
              <a:spcBef>
                <a:spcPts val="600"/>
              </a:spcBef>
              <a:buFontTx/>
              <a:buChar char="▪"/>
              <a:defRPr sz="2800"/>
            </a:pPr>
            <a:r>
              <a:t>Manage complex data, </a:t>
            </a:r>
          </a:p>
          <a:p>
            <a:pPr marL="1028700" lvl="1" indent="-285750">
              <a:spcBef>
                <a:spcPts val="600"/>
              </a:spcBef>
              <a:buFontTx/>
              <a:buChar char="▪"/>
              <a:defRPr sz="2800"/>
            </a:pPr>
            <a:r>
              <a:t>Apply machine learning, text and network analysis</a:t>
            </a:r>
          </a:p>
          <a:p>
            <a:pPr marL="1028700" lvl="1" indent="-285750">
              <a:spcBef>
                <a:spcPts val="600"/>
              </a:spcBef>
              <a:buFontTx/>
              <a:buChar char="▪"/>
              <a:defRPr sz="2800"/>
            </a:pPr>
            <a:r>
              <a:t>Visualize relationships</a:t>
            </a:r>
          </a:p>
          <a:p>
            <a:pPr marL="1028700" lvl="1" indent="-285750">
              <a:spcBef>
                <a:spcPts val="600"/>
              </a:spcBef>
              <a:buFontTx/>
              <a:buChar char="▪"/>
              <a:defRPr sz="2800"/>
            </a:pPr>
            <a:r>
              <a:t>Address inference issues</a:t>
            </a:r>
          </a:p>
          <a:p>
            <a:pPr marL="1028700" lvl="1" indent="-285750">
              <a:spcBef>
                <a:spcPts val="600"/>
              </a:spcBef>
              <a:buFontTx/>
              <a:buChar char="▪"/>
              <a:defRPr sz="2800"/>
            </a:pPr>
            <a:r>
              <a:t>Manage privacy and confidentiality</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a:picLocks noChangeAspect="1"/>
          </p:cNvPicPr>
          <p:nvPr/>
        </p:nvPicPr>
        <p:blipFill>
          <a:blip r:embed="rId2"/>
          <a:stretch>
            <a:fillRect/>
          </a:stretch>
        </p:blipFill>
        <p:spPr>
          <a:xfrm>
            <a:off x="0" y="1489350"/>
            <a:ext cx="8729218" cy="4896663"/>
          </a:xfrm>
          <a:prstGeom prst="rect">
            <a:avLst/>
          </a:prstGeom>
          <a:ln>
            <a:noFill/>
          </a:ln>
          <a:effectLst>
            <a:outerShdw blurRad="292100" dist="139700" dir="2700000" algn="tl" rotWithShape="0">
              <a:srgbClr val="333333">
                <a:alpha val="65000"/>
              </a:srgbClr>
            </a:outerShdw>
          </a:effectLst>
        </p:spPr>
      </p:pic>
      <p:sp>
        <p:nvSpPr>
          <p:cNvPr id="83" name="Title 82"/>
          <p:cNvSpPr>
            <a:spLocks noGrp="1"/>
          </p:cNvSpPr>
          <p:nvPr>
            <p:ph type="title"/>
          </p:nvPr>
        </p:nvSpPr>
        <p:spPr/>
        <p:txBody>
          <a:bodyPr/>
          <a:lstStyle/>
          <a:p>
            <a:r>
              <a:rPr lang="en-US" dirty="0"/>
              <a:t>Skills and Tools</a:t>
            </a:r>
          </a:p>
        </p:txBody>
      </p:sp>
    </p:spTree>
    <p:extLst>
      <p:ext uri="{BB962C8B-B14F-4D97-AF65-F5344CB8AC3E}">
        <p14:creationId xmlns:p14="http://schemas.microsoft.com/office/powerpoint/2010/main" val="93762961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64413" y="2336372"/>
            <a:ext cx="8479291" cy="197049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2709187" y="1502175"/>
            <a:ext cx="3244351" cy="39535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52838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txBox="1">
            <a:spLocks noGrp="1"/>
          </p:cNvSpPr>
          <p:nvPr>
            <p:ph type="title"/>
          </p:nvPr>
        </p:nvSpPr>
        <p:spPr>
          <a:prstGeom prst="rect">
            <a:avLst/>
          </a:prstGeom>
        </p:spPr>
        <p:txBody>
          <a:bodyPr>
            <a:normAutofit fontScale="90000"/>
          </a:bodyPr>
          <a:lstStyle>
            <a:lvl1pPr defTabSz="886968">
              <a:defRPr sz="3783"/>
            </a:lvl1pPr>
          </a:lstStyle>
          <a:p>
            <a:r>
              <a:t>Build around social science question – why innovation?</a:t>
            </a:r>
          </a:p>
        </p:txBody>
      </p:sp>
      <p:sp>
        <p:nvSpPr>
          <p:cNvPr id="199" name="Content Placeholder 2"/>
          <p:cNvSpPr txBox="1">
            <a:spLocks noGrp="1"/>
          </p:cNvSpPr>
          <p:nvPr>
            <p:ph type="body" idx="1"/>
          </p:nvPr>
        </p:nvSpPr>
        <p:spPr>
          <a:xfrm>
            <a:off x="457200" y="1600200"/>
            <a:ext cx="8229600" cy="4525963"/>
          </a:xfrm>
          <a:prstGeom prst="rect">
            <a:avLst/>
          </a:prstGeom>
        </p:spPr>
        <p:txBody>
          <a:bodyPr/>
          <a:lstStyle/>
          <a:p>
            <a:pPr>
              <a:lnSpc>
                <a:spcPct val="90000"/>
              </a:lnSpc>
            </a:pPr>
            <a:r>
              <a:t>“while Science and innovation are central pillars of the President’s agenda, … innovation measurement in the United States ‘remains rudimentary”</a:t>
            </a:r>
          </a:p>
          <a:p>
            <a:pPr>
              <a:lnSpc>
                <a:spcPct val="90000"/>
              </a:lnSpc>
            </a:pPr>
            <a:r>
              <a:t>Will provide overarching theme and structure for the class</a:t>
            </a:r>
          </a:p>
          <a:p>
            <a:pPr>
              <a:lnSpc>
                <a:spcPct val="90000"/>
              </a:lnSpc>
            </a:pPr>
            <a:r>
              <a:t>Data already being built =&gt; leverage existing investments</a:t>
            </a:r>
          </a:p>
          <a:p>
            <a:pPr>
              <a:lnSpc>
                <a:spcPct val="90000"/>
              </a:lnSpc>
            </a:pPr>
            <a:r>
              <a:t>Burgeoning community of interest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p:cNvSpPr txBox="1">
            <a:spLocks noGrp="1"/>
          </p:cNvSpPr>
          <p:nvPr>
            <p:ph type="title"/>
          </p:nvPr>
        </p:nvSpPr>
        <p:spPr>
          <a:prstGeom prst="rect">
            <a:avLst/>
          </a:prstGeom>
        </p:spPr>
        <p:txBody>
          <a:bodyPr/>
          <a:lstStyle/>
          <a:p>
            <a:r>
              <a:t>Overview</a:t>
            </a:r>
          </a:p>
        </p:txBody>
      </p:sp>
      <p:sp>
        <p:nvSpPr>
          <p:cNvPr id="202" name="Content Placeholder 2"/>
          <p:cNvSpPr txBox="1">
            <a:spLocks noGrp="1"/>
          </p:cNvSpPr>
          <p:nvPr>
            <p:ph type="body" idx="1"/>
          </p:nvPr>
        </p:nvSpPr>
        <p:spPr>
          <a:xfrm>
            <a:off x="457200" y="1600200"/>
            <a:ext cx="8229600" cy="4525963"/>
          </a:xfrm>
          <a:prstGeom prst="rect">
            <a:avLst/>
          </a:prstGeom>
        </p:spPr>
        <p:txBody>
          <a:bodyPr/>
          <a:lstStyle/>
          <a:p>
            <a:pPr marL="971550" lvl="1" indent="-514350">
              <a:lnSpc>
                <a:spcPct val="115000"/>
              </a:lnSpc>
              <a:spcBef>
                <a:spcPts val="0"/>
              </a:spcBef>
              <a:buFontTx/>
              <a:buAutoNum type="arabicPeriod"/>
              <a:tabLst>
                <a:tab pos="914400" algn="l"/>
              </a:tabLst>
              <a:defRPr sz="2800"/>
            </a:pPr>
            <a:r>
              <a:t>Housekeeping</a:t>
            </a:r>
          </a:p>
          <a:p>
            <a:pPr marL="971550" lvl="1" indent="-514350">
              <a:lnSpc>
                <a:spcPct val="115000"/>
              </a:lnSpc>
              <a:spcBef>
                <a:spcPts val="0"/>
              </a:spcBef>
              <a:buFontTx/>
              <a:buAutoNum type="arabicPeriod"/>
              <a:tabLst>
                <a:tab pos="914400" algn="l"/>
              </a:tabLst>
              <a:defRPr sz="2800"/>
            </a:pPr>
            <a:r>
              <a:t>Motivation</a:t>
            </a:r>
          </a:p>
          <a:p>
            <a:pPr marL="971550" lvl="1" indent="-514350">
              <a:lnSpc>
                <a:spcPct val="115000"/>
              </a:lnSpc>
              <a:spcBef>
                <a:spcPts val="0"/>
              </a:spcBef>
              <a:buFontTx/>
              <a:buAutoNum type="arabicPeriod"/>
              <a:tabLst>
                <a:tab pos="914400" algn="l"/>
              </a:tabLst>
              <a:defRPr sz="2800">
                <a:solidFill>
                  <a:srgbClr val="FF0000"/>
                </a:solidFill>
              </a:defRPr>
            </a:pPr>
            <a:r>
              <a:t>Goals of class </a:t>
            </a:r>
          </a:p>
          <a:p>
            <a:pPr marL="971550" lvl="1" indent="-514350">
              <a:lnSpc>
                <a:spcPct val="115000"/>
              </a:lnSpc>
              <a:spcBef>
                <a:spcPts val="0"/>
              </a:spcBef>
              <a:buFontTx/>
              <a:buAutoNum type="arabicPeriod"/>
              <a:tabLst>
                <a:tab pos="914400" algn="l"/>
              </a:tabLst>
              <a:defRPr sz="2800"/>
            </a:pPr>
            <a:r>
              <a:t>Specific Approach</a:t>
            </a:r>
            <a:endParaRPr sz="2400"/>
          </a:p>
          <a:p>
            <a:pPr marL="971550" lvl="1" indent="-514350">
              <a:lnSpc>
                <a:spcPct val="115000"/>
              </a:lnSpc>
              <a:spcBef>
                <a:spcPts val="0"/>
              </a:spcBef>
              <a:buFontTx/>
              <a:buAutoNum type="arabicPeriod"/>
              <a:tabLst>
                <a:tab pos="914400" algn="l"/>
              </a:tabLst>
              <a:defRPr sz="2800"/>
            </a:pPr>
            <a:r>
              <a:t>Introduction to data</a:t>
            </a:r>
          </a:p>
          <a:p>
            <a:pPr marL="971550" lvl="1" indent="-514350">
              <a:lnSpc>
                <a:spcPct val="115000"/>
              </a:lnSpc>
              <a:spcBef>
                <a:spcPts val="0"/>
              </a:spcBef>
              <a:buFontTx/>
              <a:buAutoNum type="arabicPeriod"/>
              <a:tabLst>
                <a:tab pos="914400" algn="l"/>
              </a:tabLst>
              <a:defRPr sz="2800"/>
            </a:pPr>
            <a:r>
              <a:t>Examples of previous analyses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prstGeom prst="rect">
            <a:avLst/>
          </a:prstGeom>
        </p:spPr>
        <p:txBody>
          <a:bodyPr/>
          <a:lstStyle/>
          <a:p>
            <a:r>
              <a:t>Overview</a:t>
            </a:r>
          </a:p>
        </p:txBody>
      </p:sp>
      <p:sp>
        <p:nvSpPr>
          <p:cNvPr id="145" name="Content Placeholder 2"/>
          <p:cNvSpPr txBox="1">
            <a:spLocks noGrp="1"/>
          </p:cNvSpPr>
          <p:nvPr>
            <p:ph type="body" idx="1"/>
          </p:nvPr>
        </p:nvSpPr>
        <p:spPr>
          <a:xfrm>
            <a:off x="457200" y="1600200"/>
            <a:ext cx="8229600" cy="4525963"/>
          </a:xfrm>
          <a:prstGeom prst="rect">
            <a:avLst/>
          </a:prstGeom>
        </p:spPr>
        <p:txBody>
          <a:bodyPr/>
          <a:lstStyle/>
          <a:p>
            <a:pPr marL="971550" lvl="1" indent="-514350">
              <a:lnSpc>
                <a:spcPct val="115000"/>
              </a:lnSpc>
              <a:spcBef>
                <a:spcPts val="0"/>
              </a:spcBef>
              <a:buFontTx/>
              <a:buAutoNum type="arabicPeriod"/>
              <a:tabLst>
                <a:tab pos="914400" algn="l"/>
              </a:tabLst>
              <a:defRPr sz="2800"/>
            </a:pPr>
            <a:r>
              <a:t>Housekeeping</a:t>
            </a:r>
          </a:p>
          <a:p>
            <a:pPr marL="971550" lvl="1" indent="-514350">
              <a:lnSpc>
                <a:spcPct val="115000"/>
              </a:lnSpc>
              <a:spcBef>
                <a:spcPts val="0"/>
              </a:spcBef>
              <a:buFontTx/>
              <a:buAutoNum type="arabicPeriod"/>
              <a:tabLst>
                <a:tab pos="914400" algn="l"/>
              </a:tabLst>
              <a:defRPr sz="2800"/>
            </a:pPr>
            <a:r>
              <a:t>Motivation</a:t>
            </a:r>
          </a:p>
          <a:p>
            <a:pPr marL="971550" lvl="1" indent="-514350">
              <a:lnSpc>
                <a:spcPct val="115000"/>
              </a:lnSpc>
              <a:spcBef>
                <a:spcPts val="0"/>
              </a:spcBef>
              <a:buFontTx/>
              <a:buAutoNum type="arabicPeriod"/>
              <a:tabLst>
                <a:tab pos="914400" algn="l"/>
              </a:tabLst>
              <a:defRPr sz="2800"/>
            </a:pPr>
            <a:r>
              <a:t>Goals of class</a:t>
            </a:r>
          </a:p>
          <a:p>
            <a:pPr marL="971550" lvl="1" indent="-514350">
              <a:lnSpc>
                <a:spcPct val="115000"/>
              </a:lnSpc>
              <a:spcBef>
                <a:spcPts val="0"/>
              </a:spcBef>
              <a:buFontTx/>
              <a:buAutoNum type="arabicPeriod"/>
              <a:tabLst>
                <a:tab pos="914400" algn="l"/>
              </a:tabLst>
              <a:defRPr sz="2800"/>
            </a:pPr>
            <a:r>
              <a:t>Specific Approach</a:t>
            </a:r>
            <a:endParaRPr sz="2400"/>
          </a:p>
          <a:p>
            <a:pPr marL="971550" lvl="1" indent="-514350">
              <a:lnSpc>
                <a:spcPct val="115000"/>
              </a:lnSpc>
              <a:spcBef>
                <a:spcPts val="0"/>
              </a:spcBef>
              <a:buFontTx/>
              <a:buAutoNum type="arabicPeriod"/>
              <a:tabLst>
                <a:tab pos="914400" algn="l"/>
              </a:tabLst>
              <a:defRPr sz="2800"/>
            </a:pPr>
            <a:r>
              <a:t>Introduction to data</a:t>
            </a:r>
          </a:p>
          <a:p>
            <a:pPr marL="971550" lvl="1" indent="-514350">
              <a:lnSpc>
                <a:spcPct val="115000"/>
              </a:lnSpc>
              <a:spcBef>
                <a:spcPts val="0"/>
              </a:spcBef>
              <a:buFontTx/>
              <a:buAutoNum type="arabicPeriod"/>
              <a:tabLst>
                <a:tab pos="914400" algn="l"/>
              </a:tabLst>
              <a:defRPr sz="2800"/>
            </a:pPr>
            <a:r>
              <a:t>Examples of previous analyses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1"/>
          <p:cNvSpPr txBox="1">
            <a:spLocks noGrp="1"/>
          </p:cNvSpPr>
          <p:nvPr>
            <p:ph type="title"/>
          </p:nvPr>
        </p:nvSpPr>
        <p:spPr>
          <a:prstGeom prst="rect">
            <a:avLst/>
          </a:prstGeom>
        </p:spPr>
        <p:txBody>
          <a:bodyPr/>
          <a:lstStyle/>
          <a:p>
            <a:r>
              <a:t>Broader goals</a:t>
            </a:r>
          </a:p>
        </p:txBody>
      </p:sp>
      <p:sp>
        <p:nvSpPr>
          <p:cNvPr id="205" name="Content Placeholder 2"/>
          <p:cNvSpPr txBox="1">
            <a:spLocks noGrp="1"/>
          </p:cNvSpPr>
          <p:nvPr>
            <p:ph type="body" idx="1"/>
          </p:nvPr>
        </p:nvSpPr>
        <p:spPr>
          <a:xfrm>
            <a:off x="457200" y="1600200"/>
            <a:ext cx="8229600" cy="4525963"/>
          </a:xfrm>
          <a:prstGeom prst="rect">
            <a:avLst/>
          </a:prstGeom>
        </p:spPr>
        <p:txBody>
          <a:bodyPr/>
          <a:lstStyle/>
          <a:p>
            <a:r>
              <a:t>Think about new paradigm</a:t>
            </a:r>
          </a:p>
          <a:p>
            <a:pPr marL="742950" lvl="1" indent="-285750">
              <a:spcBef>
                <a:spcPts val="600"/>
              </a:spcBef>
              <a:defRPr sz="2800"/>
            </a:pPr>
            <a:r>
              <a:t>Questions</a:t>
            </a:r>
          </a:p>
          <a:p>
            <a:pPr marL="742950" lvl="1" indent="-285750">
              <a:spcBef>
                <a:spcPts val="600"/>
              </a:spcBef>
              <a:defRPr sz="2800"/>
            </a:pPr>
            <a:r>
              <a:t>Coverage</a:t>
            </a:r>
          </a:p>
          <a:p>
            <a:pPr marL="742950" lvl="1" indent="-285750">
              <a:spcBef>
                <a:spcPts val="600"/>
              </a:spcBef>
              <a:defRPr sz="2800"/>
            </a:pPr>
            <a:r>
              <a:t>Data structure</a:t>
            </a:r>
          </a:p>
          <a:p>
            <a:pPr marL="742950" lvl="1" indent="-285750">
              <a:spcBef>
                <a:spcPts val="600"/>
              </a:spcBef>
              <a:defRPr sz="2800"/>
            </a:pPr>
            <a:r>
              <a:t>Linkage/unique identifiers/disambiguation</a:t>
            </a:r>
          </a:p>
          <a:p>
            <a:r>
              <a:t>Learn about new approaches</a:t>
            </a:r>
          </a:p>
          <a:p>
            <a:pPr marL="742950" lvl="1" indent="-285750">
              <a:spcBef>
                <a:spcPts val="600"/>
              </a:spcBef>
              <a:defRPr sz="2800"/>
            </a:pPr>
            <a:r>
              <a:t>Computer science and social science</a:t>
            </a:r>
          </a:p>
          <a:p>
            <a:pPr marL="742950" lvl="1" indent="-285750">
              <a:spcBef>
                <a:spcPts val="600"/>
              </a:spcBef>
              <a:defRPr sz="2800"/>
            </a:pPr>
            <a:r>
              <a:t>Private sector and government sector</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ooter Placeholder 1"/>
          <p:cNvSpPr txBox="1"/>
          <p:nvPr/>
        </p:nvSpPr>
        <p:spPr>
          <a:xfrm>
            <a:off x="5474969" y="6397742"/>
            <a:ext cx="299466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88888"/>
                </a:solidFill>
              </a:defRPr>
            </a:lvl1pPr>
          </a:lstStyle>
          <a:p>
            <a:r>
              <a:t>Frankadvice.co.nz</a:t>
            </a:r>
          </a:p>
        </p:txBody>
      </p:sp>
      <p:pic>
        <p:nvPicPr>
          <p:cNvPr id="211" name="Picture 3" descr="Picture 3"/>
          <p:cNvPicPr>
            <a:picLocks noChangeAspect="1"/>
          </p:cNvPicPr>
          <p:nvPr/>
        </p:nvPicPr>
        <p:blipFill>
          <a:blip r:embed="rId2"/>
          <a:stretch>
            <a:fillRect/>
          </a:stretch>
        </p:blipFill>
        <p:spPr>
          <a:xfrm>
            <a:off x="2378735" y="1890667"/>
            <a:ext cx="6769579" cy="3820693"/>
          </a:xfrm>
          <a:prstGeom prst="rect">
            <a:avLst/>
          </a:prstGeom>
          <a:ln w="12700">
            <a:miter lim="400000"/>
          </a:ln>
        </p:spPr>
      </p:pic>
      <p:sp>
        <p:nvSpPr>
          <p:cNvPr id="212" name="TextBox 3"/>
          <p:cNvSpPr txBox="1"/>
          <p:nvPr/>
        </p:nvSpPr>
        <p:spPr>
          <a:xfrm>
            <a:off x="3210968" y="2195422"/>
            <a:ext cx="964434" cy="235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1300"/>
            </a:lvl1pPr>
          </a:lstStyle>
          <a:p>
            <a:r>
              <a:t>Health</a:t>
            </a:r>
          </a:p>
        </p:txBody>
      </p:sp>
      <p:sp>
        <p:nvSpPr>
          <p:cNvPr id="213" name="TextBox 5"/>
          <p:cNvSpPr txBox="1"/>
          <p:nvPr/>
        </p:nvSpPr>
        <p:spPr>
          <a:xfrm>
            <a:off x="5054864" y="2195422"/>
            <a:ext cx="964434" cy="235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lgn="ctr">
              <a:defRPr sz="1300"/>
            </a:lvl1pPr>
          </a:lstStyle>
          <a:p>
            <a:r>
              <a:t>NZ Super</a:t>
            </a:r>
          </a:p>
        </p:txBody>
      </p:sp>
      <p:sp>
        <p:nvSpPr>
          <p:cNvPr id="214" name="TextBox 6"/>
          <p:cNvSpPr txBox="1"/>
          <p:nvPr/>
        </p:nvSpPr>
        <p:spPr>
          <a:xfrm>
            <a:off x="6834063" y="2195422"/>
            <a:ext cx="964434" cy="6417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1300"/>
            </a:lvl1pPr>
          </a:lstStyle>
          <a:p>
            <a:r>
              <a:t>Social security and welfare</a:t>
            </a:r>
          </a:p>
        </p:txBody>
      </p:sp>
      <p:sp>
        <p:nvSpPr>
          <p:cNvPr id="215" name="TextBox 7"/>
          <p:cNvSpPr txBox="1"/>
          <p:nvPr/>
        </p:nvSpPr>
        <p:spPr>
          <a:xfrm>
            <a:off x="3254100" y="3974620"/>
            <a:ext cx="964434" cy="235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1300"/>
            </a:lvl1pPr>
          </a:lstStyle>
          <a:p>
            <a:r>
              <a:t>Education</a:t>
            </a:r>
          </a:p>
        </p:txBody>
      </p:sp>
      <p:sp>
        <p:nvSpPr>
          <p:cNvPr id="216" name="TextBox 8"/>
          <p:cNvSpPr txBox="1"/>
          <p:nvPr/>
        </p:nvSpPr>
        <p:spPr>
          <a:xfrm rot="16200000">
            <a:off x="7481780" y="4653214"/>
            <a:ext cx="964434" cy="235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1300"/>
            </a:lvl1pPr>
          </a:lstStyle>
          <a:p>
            <a:r>
              <a:t>Defence</a:t>
            </a:r>
          </a:p>
        </p:txBody>
      </p:sp>
      <p:sp>
        <p:nvSpPr>
          <p:cNvPr id="217" name="TextBox 9"/>
          <p:cNvSpPr txBox="1"/>
          <p:nvPr/>
        </p:nvSpPr>
        <p:spPr>
          <a:xfrm rot="16200000">
            <a:off x="6877144" y="4617858"/>
            <a:ext cx="1201660" cy="370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1000"/>
            </a:lvl1pPr>
          </a:lstStyle>
          <a:p>
            <a:r>
              <a:t>Transport and communication</a:t>
            </a:r>
          </a:p>
        </p:txBody>
      </p:sp>
      <p:sp>
        <p:nvSpPr>
          <p:cNvPr id="218" name="TextBox 10"/>
          <p:cNvSpPr txBox="1"/>
          <p:nvPr/>
        </p:nvSpPr>
        <p:spPr>
          <a:xfrm>
            <a:off x="6079250" y="3909921"/>
            <a:ext cx="964434" cy="6417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1300"/>
            </a:lvl1pPr>
          </a:lstStyle>
          <a:p>
            <a:r>
              <a:t>Core Governmentservices</a:t>
            </a:r>
          </a:p>
        </p:txBody>
      </p:sp>
      <p:sp>
        <p:nvSpPr>
          <p:cNvPr id="219" name="TextBox 11"/>
          <p:cNvSpPr txBox="1"/>
          <p:nvPr/>
        </p:nvSpPr>
        <p:spPr>
          <a:xfrm>
            <a:off x="6079252" y="4697081"/>
            <a:ext cx="964434" cy="438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1300"/>
            </a:lvl1pPr>
          </a:lstStyle>
          <a:p>
            <a:r>
              <a:t>Law and order</a:t>
            </a:r>
          </a:p>
        </p:txBody>
      </p:sp>
      <p:sp>
        <p:nvSpPr>
          <p:cNvPr id="220" name="TextBox 12"/>
          <p:cNvSpPr txBox="1"/>
          <p:nvPr/>
        </p:nvSpPr>
        <p:spPr>
          <a:xfrm>
            <a:off x="5162695" y="3909921"/>
            <a:ext cx="964434" cy="235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1300"/>
            </a:lvl1pPr>
          </a:lstStyle>
          <a:p>
            <a:r>
              <a:t>Other</a:t>
            </a:r>
          </a:p>
        </p:txBody>
      </p:sp>
      <p:sp>
        <p:nvSpPr>
          <p:cNvPr id="221" name="TextBox 13"/>
          <p:cNvSpPr txBox="1"/>
          <p:nvPr/>
        </p:nvSpPr>
        <p:spPr>
          <a:xfrm>
            <a:off x="7319298" y="3909919"/>
            <a:ext cx="964434" cy="235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1300"/>
            </a:lvl1pPr>
          </a:lstStyle>
          <a:p>
            <a:r>
              <a:t>Finance costs</a:t>
            </a:r>
          </a:p>
        </p:txBody>
      </p:sp>
      <p:sp>
        <p:nvSpPr>
          <p:cNvPr id="222" name="Title 1"/>
          <p:cNvSpPr txBox="1"/>
          <p:nvPr/>
        </p:nvSpPr>
        <p:spPr>
          <a:xfrm>
            <a:off x="1978468" y="5033701"/>
            <a:ext cx="1198599" cy="502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nchor="ctr">
            <a:spAutoFit/>
          </a:bodyPr>
          <a:lstStyle>
            <a:lvl1pPr>
              <a:lnSpc>
                <a:spcPct val="90000"/>
              </a:lnSpc>
              <a:defRPr sz="1500" b="1">
                <a:solidFill>
                  <a:srgbClr val="FFFFFF"/>
                </a:solidFill>
                <a:latin typeface="Franklin Gothic Medium"/>
                <a:ea typeface="Franklin Gothic Medium"/>
                <a:cs typeface="Franklin Gothic Medium"/>
                <a:sym typeface="Franklin Gothic Medium"/>
              </a:defRPr>
            </a:lvl1pPr>
          </a:lstStyle>
          <a:p>
            <a:r>
              <a:t>Budget 2018</a:t>
            </a:r>
          </a:p>
        </p:txBody>
      </p:sp>
      <p:sp>
        <p:nvSpPr>
          <p:cNvPr id="223" name="Rectangle 17"/>
          <p:cNvSpPr/>
          <p:nvPr/>
        </p:nvSpPr>
        <p:spPr>
          <a:xfrm>
            <a:off x="628650" y="5634435"/>
            <a:ext cx="1428750" cy="221427"/>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224" name="Title 1"/>
          <p:cNvSpPr txBox="1"/>
          <p:nvPr/>
        </p:nvSpPr>
        <p:spPr>
          <a:xfrm>
            <a:off x="579910" y="632495"/>
            <a:ext cx="6989080" cy="6310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nchor="ctr">
            <a:spAutoFit/>
          </a:bodyPr>
          <a:lstStyle>
            <a:lvl1pPr>
              <a:lnSpc>
                <a:spcPct val="90000"/>
              </a:lnSpc>
              <a:defRPr sz="4400"/>
            </a:lvl1pPr>
          </a:lstStyle>
          <a:p>
            <a:r>
              <a:t>Value for Policy - example</a:t>
            </a:r>
          </a:p>
        </p:txBody>
      </p:sp>
      <p:sp>
        <p:nvSpPr>
          <p:cNvPr id="225" name="TextBox 16"/>
          <p:cNvSpPr txBox="1"/>
          <p:nvPr/>
        </p:nvSpPr>
        <p:spPr>
          <a:xfrm>
            <a:off x="1119061" y="5042139"/>
            <a:ext cx="1988821" cy="369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lgn="r">
              <a:defRPr sz="2400" b="1">
                <a:latin typeface="+mn-lt"/>
                <a:ea typeface="+mn-ea"/>
                <a:cs typeface="+mn-cs"/>
                <a:sym typeface="Helvetica"/>
              </a:defRPr>
            </a:lvl1pPr>
          </a:lstStyle>
          <a:p>
            <a:r>
              <a:t>Budget 2018</a:t>
            </a:r>
          </a:p>
        </p:txBody>
      </p:sp>
      <p:sp>
        <p:nvSpPr>
          <p:cNvPr id="226" name="Rectangle 18"/>
          <p:cNvSpPr/>
          <p:nvPr/>
        </p:nvSpPr>
        <p:spPr>
          <a:xfrm>
            <a:off x="7108167" y="5550020"/>
            <a:ext cx="1570008" cy="685801"/>
          </a:xfrm>
          <a:prstGeom prst="rect">
            <a:avLst/>
          </a:prstGeom>
          <a:solidFill>
            <a:srgbClr val="FFFFFF"/>
          </a:solidFill>
          <a:ln w="25400">
            <a:solidFill>
              <a:srgbClr val="FFFFFF"/>
            </a:solidFill>
          </a:ln>
        </p:spPr>
        <p:txBody>
          <a:bodyPr lIns="45719" rIns="45719" anchor="ctr"/>
          <a:lstStyle/>
          <a:p>
            <a:pPr algn="ctr">
              <a:defRPr sz="1300">
                <a:solidFill>
                  <a:srgbClr val="FFFFFF"/>
                </a:solidFill>
              </a:defRPr>
            </a:pPr>
            <a:endParaRPr/>
          </a:p>
        </p:txBody>
      </p:sp>
      <p:pic>
        <p:nvPicPr>
          <p:cNvPr id="227" name="Picture 20" descr="Picture 20"/>
          <p:cNvPicPr>
            <a:picLocks noChangeAspect="1"/>
          </p:cNvPicPr>
          <p:nvPr/>
        </p:nvPicPr>
        <p:blipFill>
          <a:blip r:embed="rId3"/>
          <a:stretch>
            <a:fillRect/>
          </a:stretch>
        </p:blipFill>
        <p:spPr>
          <a:xfrm>
            <a:off x="545621" y="2039975"/>
            <a:ext cx="2057401" cy="2842752"/>
          </a:xfrm>
          <a:prstGeom prst="rect">
            <a:avLst/>
          </a:prstGeom>
          <a:ln w="12700">
            <a:miter lim="400000"/>
          </a:ln>
        </p:spPr>
      </p:pic>
      <p:sp>
        <p:nvSpPr>
          <p:cNvPr id="228" name="TextBox 15"/>
          <p:cNvSpPr txBox="1"/>
          <p:nvPr/>
        </p:nvSpPr>
        <p:spPr>
          <a:xfrm>
            <a:off x="807720" y="6095999"/>
            <a:ext cx="668190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Source: Sir Bill English, former NZ PM</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traight Connector 14"/>
          <p:cNvSpPr/>
          <p:nvPr/>
        </p:nvSpPr>
        <p:spPr>
          <a:xfrm flipV="1">
            <a:off x="1104339" y="3458405"/>
            <a:ext cx="7585990" cy="10785"/>
          </a:xfrm>
          <a:prstGeom prst="line">
            <a:avLst/>
          </a:prstGeom>
          <a:ln>
            <a:solidFill>
              <a:srgbClr val="000000"/>
            </a:solidFill>
          </a:ln>
        </p:spPr>
        <p:txBody>
          <a:bodyPr lIns="45719" rIns="45719"/>
          <a:lstStyle/>
          <a:p>
            <a:endParaRPr/>
          </a:p>
        </p:txBody>
      </p:sp>
      <p:sp>
        <p:nvSpPr>
          <p:cNvPr id="231" name="Straight Connector 14"/>
          <p:cNvSpPr/>
          <p:nvPr/>
        </p:nvSpPr>
        <p:spPr>
          <a:xfrm flipV="1">
            <a:off x="1125904" y="3792678"/>
            <a:ext cx="7585990" cy="10785"/>
          </a:xfrm>
          <a:prstGeom prst="line">
            <a:avLst/>
          </a:prstGeom>
          <a:ln>
            <a:solidFill>
              <a:srgbClr val="000000"/>
            </a:solidFill>
          </a:ln>
        </p:spPr>
        <p:txBody>
          <a:bodyPr lIns="45719" rIns="45719"/>
          <a:lstStyle/>
          <a:p>
            <a:endParaRPr/>
          </a:p>
        </p:txBody>
      </p:sp>
      <p:sp>
        <p:nvSpPr>
          <p:cNvPr id="232" name="Straight Connector 14"/>
          <p:cNvSpPr/>
          <p:nvPr/>
        </p:nvSpPr>
        <p:spPr>
          <a:xfrm flipV="1">
            <a:off x="1147470" y="4073037"/>
            <a:ext cx="7585990" cy="10785"/>
          </a:xfrm>
          <a:prstGeom prst="line">
            <a:avLst/>
          </a:prstGeom>
          <a:ln>
            <a:solidFill>
              <a:srgbClr val="000000"/>
            </a:solidFill>
          </a:ln>
        </p:spPr>
        <p:txBody>
          <a:bodyPr lIns="45719" rIns="45719"/>
          <a:lstStyle/>
          <a:p>
            <a:endParaRPr/>
          </a:p>
        </p:txBody>
      </p:sp>
      <p:sp>
        <p:nvSpPr>
          <p:cNvPr id="233" name="Straight Connector 14"/>
          <p:cNvSpPr/>
          <p:nvPr/>
        </p:nvSpPr>
        <p:spPr>
          <a:xfrm flipV="1">
            <a:off x="1145396" y="4471599"/>
            <a:ext cx="7585990" cy="10785"/>
          </a:xfrm>
          <a:prstGeom prst="line">
            <a:avLst/>
          </a:prstGeom>
          <a:ln>
            <a:solidFill>
              <a:srgbClr val="000000"/>
            </a:solidFill>
          </a:ln>
        </p:spPr>
        <p:txBody>
          <a:bodyPr lIns="45719" rIns="45719"/>
          <a:lstStyle/>
          <a:p>
            <a:endParaRPr/>
          </a:p>
        </p:txBody>
      </p:sp>
      <p:sp>
        <p:nvSpPr>
          <p:cNvPr id="234" name="Straight Connector 14"/>
          <p:cNvSpPr/>
          <p:nvPr/>
        </p:nvSpPr>
        <p:spPr>
          <a:xfrm flipV="1">
            <a:off x="1093556" y="2962387"/>
            <a:ext cx="7585990" cy="10785"/>
          </a:xfrm>
          <a:prstGeom prst="line">
            <a:avLst/>
          </a:prstGeom>
          <a:solidFill>
            <a:srgbClr val="6EC7B3"/>
          </a:solidFill>
          <a:ln w="12700">
            <a:solidFill>
              <a:srgbClr val="000000"/>
            </a:solidFill>
          </a:ln>
        </p:spPr>
        <p:txBody>
          <a:bodyPr lIns="45719" rIns="45719"/>
          <a:lstStyle/>
          <a:p>
            <a:endParaRPr/>
          </a:p>
        </p:txBody>
      </p:sp>
      <p:grpSp>
        <p:nvGrpSpPr>
          <p:cNvPr id="237" name="Multiply 7"/>
          <p:cNvGrpSpPr/>
          <p:nvPr/>
        </p:nvGrpSpPr>
        <p:grpSpPr>
          <a:xfrm>
            <a:off x="3104276" y="2877296"/>
            <a:ext cx="168442" cy="169285"/>
            <a:chOff x="0" y="0"/>
            <a:chExt cx="168440" cy="169284"/>
          </a:xfrm>
        </p:grpSpPr>
        <p:sp>
          <p:nvSpPr>
            <p:cNvPr id="235" name="Shape"/>
            <p:cNvSpPr/>
            <p:nvPr/>
          </p:nvSpPr>
          <p:spPr>
            <a:xfrm>
              <a:off x="0" y="0"/>
              <a:ext cx="168441" cy="169285"/>
            </a:xfrm>
            <a:custGeom>
              <a:avLst/>
              <a:gdLst/>
              <a:ahLst/>
              <a:cxnLst>
                <a:cxn ang="0">
                  <a:pos x="wd2" y="hd2"/>
                </a:cxn>
                <a:cxn ang="5400000">
                  <a:pos x="wd2" y="hd2"/>
                </a:cxn>
                <a:cxn ang="10800000">
                  <a:pos x="wd2" y="hd2"/>
                </a:cxn>
                <a:cxn ang="16200000">
                  <a:pos x="wd2" y="hd2"/>
                </a:cxn>
              </a:cxnLst>
              <a:rect l="0" t="0" r="r" b="b"/>
              <a:pathLst>
                <a:path w="21600" h="21600" extrusionOk="0">
                  <a:moveTo>
                    <a:pt x="0" y="5180"/>
                  </a:moveTo>
                  <a:lnTo>
                    <a:pt x="5256" y="0"/>
                  </a:lnTo>
                  <a:lnTo>
                    <a:pt x="10800" y="5570"/>
                  </a:lnTo>
                  <a:lnTo>
                    <a:pt x="16344" y="0"/>
                  </a:lnTo>
                  <a:lnTo>
                    <a:pt x="21600" y="5180"/>
                  </a:lnTo>
                  <a:lnTo>
                    <a:pt x="16006" y="10800"/>
                  </a:lnTo>
                  <a:lnTo>
                    <a:pt x="21600" y="16420"/>
                  </a:lnTo>
                  <a:lnTo>
                    <a:pt x="16344" y="21600"/>
                  </a:lnTo>
                  <a:lnTo>
                    <a:pt x="10800" y="16030"/>
                  </a:lnTo>
                  <a:lnTo>
                    <a:pt x="5256" y="21600"/>
                  </a:lnTo>
                  <a:lnTo>
                    <a:pt x="0" y="16420"/>
                  </a:lnTo>
                  <a:lnTo>
                    <a:pt x="5594" y="10800"/>
                  </a:lnTo>
                  <a:close/>
                </a:path>
              </a:pathLst>
            </a:custGeom>
            <a:solidFill>
              <a:srgbClr val="376092"/>
            </a:solidFill>
            <a:ln w="9525" cap="flat">
              <a:solidFill>
                <a:srgbClr val="FFFFFF"/>
              </a:solidFill>
              <a:prstDash val="solid"/>
              <a:round/>
            </a:ln>
            <a:effectLst/>
          </p:spPr>
          <p:txBody>
            <a:bodyPr wrap="square" lIns="45719" tIns="45719" rIns="45719" bIns="45719" numCol="1" anchor="t">
              <a:noAutofit/>
            </a:bodyPr>
            <a:lstStyle/>
            <a:p>
              <a:endParaRPr/>
            </a:p>
          </p:txBody>
        </p:sp>
        <p:sp>
          <p:nvSpPr>
            <p:cNvPr id="236" name="Text"/>
            <p:cNvSpPr/>
            <p:nvPr/>
          </p:nvSpPr>
          <p:spPr>
            <a:xfrm>
              <a:off x="45719" y="0"/>
              <a:ext cx="7700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r>
                <a:t>  </a:t>
              </a:r>
            </a:p>
          </p:txBody>
        </p:sp>
      </p:grpSp>
      <p:sp>
        <p:nvSpPr>
          <p:cNvPr id="238" name="Rectangle 9"/>
          <p:cNvSpPr txBox="1"/>
          <p:nvPr/>
        </p:nvSpPr>
        <p:spPr>
          <a:xfrm>
            <a:off x="148609" y="2458304"/>
            <a:ext cx="751075" cy="258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302418">
              <a:defRPr sz="1300" baseline="30000"/>
            </a:lvl1pPr>
          </a:lstStyle>
          <a:p>
            <a:r>
              <a:t>CYFS</a:t>
            </a:r>
          </a:p>
        </p:txBody>
      </p:sp>
      <p:sp>
        <p:nvSpPr>
          <p:cNvPr id="239" name="Rectangle 10"/>
          <p:cNvSpPr txBox="1"/>
          <p:nvPr/>
        </p:nvSpPr>
        <p:spPr>
          <a:xfrm>
            <a:off x="148609" y="3369131"/>
            <a:ext cx="751075"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302418">
              <a:defRPr sz="1300" baseline="30000"/>
            </a:lvl1pPr>
          </a:lstStyle>
          <a:p>
            <a:r>
              <a:t>Care</a:t>
            </a:r>
          </a:p>
        </p:txBody>
      </p:sp>
      <p:sp>
        <p:nvSpPr>
          <p:cNvPr id="240" name="Rectangle 11"/>
          <p:cNvSpPr txBox="1"/>
          <p:nvPr/>
        </p:nvSpPr>
        <p:spPr>
          <a:xfrm>
            <a:off x="148609" y="4014451"/>
            <a:ext cx="751075"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302418">
              <a:defRPr sz="1300" baseline="30000"/>
            </a:lvl1pPr>
          </a:lstStyle>
          <a:p>
            <a:r>
              <a:t>Youth Justice</a:t>
            </a:r>
          </a:p>
        </p:txBody>
      </p:sp>
      <p:sp>
        <p:nvSpPr>
          <p:cNvPr id="241" name="Rectangle 12"/>
          <p:cNvSpPr txBox="1"/>
          <p:nvPr/>
        </p:nvSpPr>
        <p:spPr>
          <a:xfrm>
            <a:off x="148609" y="4353778"/>
            <a:ext cx="751075" cy="461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302418">
              <a:defRPr sz="1300" baseline="30000"/>
            </a:lvl1pPr>
          </a:lstStyle>
          <a:p>
            <a:r>
              <a:t>Income support</a:t>
            </a:r>
          </a:p>
        </p:txBody>
      </p:sp>
      <p:sp>
        <p:nvSpPr>
          <p:cNvPr id="242" name="Rectangle 13"/>
          <p:cNvSpPr txBox="1"/>
          <p:nvPr/>
        </p:nvSpPr>
        <p:spPr>
          <a:xfrm>
            <a:off x="148609" y="4846699"/>
            <a:ext cx="751075" cy="664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302418">
              <a:defRPr sz="1300" baseline="30000"/>
            </a:pPr>
            <a:r>
              <a:t>Total cumulative paid </a:t>
            </a:r>
            <a:r>
              <a:rPr b="1">
                <a:latin typeface="+mn-lt"/>
                <a:ea typeface="+mn-ea"/>
                <a:cs typeface="+mn-cs"/>
                <a:sym typeface="Helvetica"/>
              </a:rPr>
              <a:t>($1000)</a:t>
            </a:r>
          </a:p>
        </p:txBody>
      </p:sp>
      <p:sp>
        <p:nvSpPr>
          <p:cNvPr id="243" name="Straight Connector 14"/>
          <p:cNvSpPr/>
          <p:nvPr/>
        </p:nvSpPr>
        <p:spPr>
          <a:xfrm flipV="1">
            <a:off x="1082773" y="2498717"/>
            <a:ext cx="7585990" cy="10785"/>
          </a:xfrm>
          <a:prstGeom prst="line">
            <a:avLst/>
          </a:prstGeom>
          <a:ln>
            <a:solidFill>
              <a:srgbClr val="000000"/>
            </a:solidFill>
          </a:ln>
        </p:spPr>
        <p:txBody>
          <a:bodyPr lIns="45719" rIns="45719"/>
          <a:lstStyle/>
          <a:p>
            <a:endParaRPr/>
          </a:p>
        </p:txBody>
      </p:sp>
      <p:sp>
        <p:nvSpPr>
          <p:cNvPr id="244" name="Rectangle 19"/>
          <p:cNvSpPr/>
          <p:nvPr/>
        </p:nvSpPr>
        <p:spPr>
          <a:xfrm>
            <a:off x="1728452" y="2428538"/>
            <a:ext cx="148829" cy="161926"/>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45" name="Rectangle 20"/>
          <p:cNvSpPr/>
          <p:nvPr/>
        </p:nvSpPr>
        <p:spPr>
          <a:xfrm>
            <a:off x="2176733" y="2428538"/>
            <a:ext cx="150020" cy="161926"/>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46" name="Rectangle 21"/>
          <p:cNvSpPr/>
          <p:nvPr/>
        </p:nvSpPr>
        <p:spPr>
          <a:xfrm>
            <a:off x="2406007" y="2428538"/>
            <a:ext cx="150020" cy="161926"/>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47" name="Rectangle 22"/>
          <p:cNvSpPr/>
          <p:nvPr/>
        </p:nvSpPr>
        <p:spPr>
          <a:xfrm>
            <a:off x="3039418" y="2428538"/>
            <a:ext cx="148830" cy="161926"/>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48" name="Rectangle 23"/>
          <p:cNvSpPr/>
          <p:nvPr/>
        </p:nvSpPr>
        <p:spPr>
          <a:xfrm>
            <a:off x="2544570" y="2428538"/>
            <a:ext cx="150020" cy="161926"/>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49" name="Isosceles Triangle 24"/>
          <p:cNvSpPr/>
          <p:nvPr/>
        </p:nvSpPr>
        <p:spPr>
          <a:xfrm>
            <a:off x="5818585" y="2428538"/>
            <a:ext cx="172641" cy="161926"/>
          </a:xfrm>
          <a:prstGeom prst="triangle">
            <a:avLst/>
          </a:prstGeom>
          <a:solidFill>
            <a:schemeClr val="accent1"/>
          </a:solidFill>
          <a:ln w="25400">
            <a:solidFill>
              <a:srgbClr val="FFFFFF"/>
            </a:solidFill>
          </a:ln>
        </p:spPr>
        <p:txBody>
          <a:bodyPr lIns="45719" rIns="45719" anchor="ctr"/>
          <a:lstStyle/>
          <a:p>
            <a:pPr algn="ctr">
              <a:defRPr sz="1300">
                <a:solidFill>
                  <a:srgbClr val="FFFFFF"/>
                </a:solidFill>
              </a:defRPr>
            </a:pPr>
            <a:endParaRPr/>
          </a:p>
        </p:txBody>
      </p:sp>
      <p:sp>
        <p:nvSpPr>
          <p:cNvPr id="250" name="Isosceles Triangle 25"/>
          <p:cNvSpPr/>
          <p:nvPr/>
        </p:nvSpPr>
        <p:spPr>
          <a:xfrm>
            <a:off x="5901930" y="2428538"/>
            <a:ext cx="173833" cy="161926"/>
          </a:xfrm>
          <a:prstGeom prst="triangle">
            <a:avLst/>
          </a:prstGeom>
          <a:solidFill>
            <a:schemeClr val="accent1"/>
          </a:solidFill>
          <a:ln w="25400">
            <a:solidFill>
              <a:srgbClr val="FFFFFF"/>
            </a:solidFill>
          </a:ln>
        </p:spPr>
        <p:txBody>
          <a:bodyPr lIns="45719" rIns="45719" anchor="ctr"/>
          <a:lstStyle/>
          <a:p>
            <a:pPr algn="ctr">
              <a:defRPr sz="1300">
                <a:solidFill>
                  <a:srgbClr val="FFFFFF"/>
                </a:solidFill>
              </a:defRPr>
            </a:pPr>
            <a:endParaRPr/>
          </a:p>
        </p:txBody>
      </p:sp>
      <p:sp>
        <p:nvSpPr>
          <p:cNvPr id="251" name="Rectangle 26"/>
          <p:cNvSpPr/>
          <p:nvPr/>
        </p:nvSpPr>
        <p:spPr>
          <a:xfrm flipH="1">
            <a:off x="6194149" y="2428538"/>
            <a:ext cx="148829" cy="161926"/>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52" name="Rectangle 27"/>
          <p:cNvSpPr/>
          <p:nvPr/>
        </p:nvSpPr>
        <p:spPr>
          <a:xfrm flipH="1">
            <a:off x="6531096" y="2428538"/>
            <a:ext cx="150020" cy="161926"/>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53" name="Rectangle 28"/>
          <p:cNvSpPr/>
          <p:nvPr/>
        </p:nvSpPr>
        <p:spPr>
          <a:xfrm flipH="1">
            <a:off x="6266777" y="2428538"/>
            <a:ext cx="150020" cy="161926"/>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54" name="Rectangle 29"/>
          <p:cNvSpPr/>
          <p:nvPr/>
        </p:nvSpPr>
        <p:spPr>
          <a:xfrm flipH="1">
            <a:off x="6637063" y="2428538"/>
            <a:ext cx="150020" cy="161926"/>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55" name="Rectangle 30"/>
          <p:cNvSpPr/>
          <p:nvPr/>
        </p:nvSpPr>
        <p:spPr>
          <a:xfrm flipH="1">
            <a:off x="6702545" y="2428538"/>
            <a:ext cx="148830" cy="161926"/>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56" name="Rectangle 31"/>
          <p:cNvSpPr/>
          <p:nvPr/>
        </p:nvSpPr>
        <p:spPr>
          <a:xfrm flipH="1">
            <a:off x="6766839" y="2428538"/>
            <a:ext cx="150020" cy="161926"/>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grpSp>
        <p:nvGrpSpPr>
          <p:cNvPr id="259" name="Multiply 32"/>
          <p:cNvGrpSpPr/>
          <p:nvPr/>
        </p:nvGrpSpPr>
        <p:grpSpPr>
          <a:xfrm>
            <a:off x="1705290" y="2886821"/>
            <a:ext cx="168442" cy="169285"/>
            <a:chOff x="0" y="0"/>
            <a:chExt cx="168440" cy="169284"/>
          </a:xfrm>
        </p:grpSpPr>
        <p:sp>
          <p:nvSpPr>
            <p:cNvPr id="257" name="Shape"/>
            <p:cNvSpPr/>
            <p:nvPr/>
          </p:nvSpPr>
          <p:spPr>
            <a:xfrm>
              <a:off x="0" y="0"/>
              <a:ext cx="168441" cy="169285"/>
            </a:xfrm>
            <a:custGeom>
              <a:avLst/>
              <a:gdLst/>
              <a:ahLst/>
              <a:cxnLst>
                <a:cxn ang="0">
                  <a:pos x="wd2" y="hd2"/>
                </a:cxn>
                <a:cxn ang="5400000">
                  <a:pos x="wd2" y="hd2"/>
                </a:cxn>
                <a:cxn ang="10800000">
                  <a:pos x="wd2" y="hd2"/>
                </a:cxn>
                <a:cxn ang="16200000">
                  <a:pos x="wd2" y="hd2"/>
                </a:cxn>
              </a:cxnLst>
              <a:rect l="0" t="0" r="r" b="b"/>
              <a:pathLst>
                <a:path w="21600" h="21600" extrusionOk="0">
                  <a:moveTo>
                    <a:pt x="0" y="5180"/>
                  </a:moveTo>
                  <a:lnTo>
                    <a:pt x="5256" y="0"/>
                  </a:lnTo>
                  <a:lnTo>
                    <a:pt x="10800" y="5570"/>
                  </a:lnTo>
                  <a:lnTo>
                    <a:pt x="16344" y="0"/>
                  </a:lnTo>
                  <a:lnTo>
                    <a:pt x="21600" y="5180"/>
                  </a:lnTo>
                  <a:lnTo>
                    <a:pt x="16006" y="10800"/>
                  </a:lnTo>
                  <a:lnTo>
                    <a:pt x="21600" y="16420"/>
                  </a:lnTo>
                  <a:lnTo>
                    <a:pt x="16344" y="21600"/>
                  </a:lnTo>
                  <a:lnTo>
                    <a:pt x="10800" y="16030"/>
                  </a:lnTo>
                  <a:lnTo>
                    <a:pt x="5256" y="21600"/>
                  </a:lnTo>
                  <a:lnTo>
                    <a:pt x="0" y="16420"/>
                  </a:lnTo>
                  <a:lnTo>
                    <a:pt x="5594" y="10800"/>
                  </a:lnTo>
                  <a:close/>
                </a:path>
              </a:pathLst>
            </a:custGeom>
            <a:solidFill>
              <a:srgbClr val="376092"/>
            </a:solidFill>
            <a:ln w="9525" cap="flat">
              <a:solidFill>
                <a:srgbClr val="FFFFFF"/>
              </a:solidFill>
              <a:prstDash val="solid"/>
              <a:round/>
            </a:ln>
            <a:effectLst/>
          </p:spPr>
          <p:txBody>
            <a:bodyPr wrap="square" lIns="45719" tIns="45719" rIns="45719" bIns="45719" numCol="1" anchor="t">
              <a:noAutofit/>
            </a:bodyPr>
            <a:lstStyle/>
            <a:p>
              <a:endParaRPr/>
            </a:p>
          </p:txBody>
        </p:sp>
        <p:sp>
          <p:nvSpPr>
            <p:cNvPr id="258" name="Text"/>
            <p:cNvSpPr/>
            <p:nvPr/>
          </p:nvSpPr>
          <p:spPr>
            <a:xfrm>
              <a:off x="45719" y="0"/>
              <a:ext cx="7700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r>
                <a:t>  </a:t>
              </a:r>
            </a:p>
          </p:txBody>
        </p:sp>
      </p:grpSp>
      <p:grpSp>
        <p:nvGrpSpPr>
          <p:cNvPr id="262" name="Multiply 33"/>
          <p:cNvGrpSpPr/>
          <p:nvPr/>
        </p:nvGrpSpPr>
        <p:grpSpPr>
          <a:xfrm>
            <a:off x="2426572" y="2886969"/>
            <a:ext cx="167724" cy="168989"/>
            <a:chOff x="0" y="44606"/>
            <a:chExt cx="167722" cy="168988"/>
          </a:xfrm>
        </p:grpSpPr>
        <p:sp>
          <p:nvSpPr>
            <p:cNvPr id="260" name="Shape"/>
            <p:cNvSpPr/>
            <p:nvPr/>
          </p:nvSpPr>
          <p:spPr>
            <a:xfrm>
              <a:off x="0" y="44606"/>
              <a:ext cx="167724" cy="168989"/>
            </a:xfrm>
            <a:custGeom>
              <a:avLst/>
              <a:gdLst/>
              <a:ahLst/>
              <a:cxnLst>
                <a:cxn ang="0">
                  <a:pos x="wd2" y="hd2"/>
                </a:cxn>
                <a:cxn ang="5400000">
                  <a:pos x="wd2" y="hd2"/>
                </a:cxn>
                <a:cxn ang="10800000">
                  <a:pos x="wd2" y="hd2"/>
                </a:cxn>
                <a:cxn ang="16200000">
                  <a:pos x="wd2" y="hd2"/>
                </a:cxn>
              </a:cxnLst>
              <a:rect l="0" t="0" r="r" b="b"/>
              <a:pathLst>
                <a:path w="21600" h="21600" extrusionOk="0">
                  <a:moveTo>
                    <a:pt x="0" y="5151"/>
                  </a:moveTo>
                  <a:lnTo>
                    <a:pt x="5266" y="0"/>
                  </a:lnTo>
                  <a:lnTo>
                    <a:pt x="10800" y="5573"/>
                  </a:lnTo>
                  <a:lnTo>
                    <a:pt x="16334" y="0"/>
                  </a:lnTo>
                  <a:lnTo>
                    <a:pt x="21600" y="5151"/>
                  </a:lnTo>
                  <a:lnTo>
                    <a:pt x="15990" y="10800"/>
                  </a:lnTo>
                  <a:lnTo>
                    <a:pt x="21600" y="16449"/>
                  </a:lnTo>
                  <a:lnTo>
                    <a:pt x="16334" y="21600"/>
                  </a:lnTo>
                  <a:lnTo>
                    <a:pt x="10800" y="16027"/>
                  </a:lnTo>
                  <a:lnTo>
                    <a:pt x="5266" y="21600"/>
                  </a:lnTo>
                  <a:lnTo>
                    <a:pt x="0" y="16449"/>
                  </a:lnTo>
                  <a:lnTo>
                    <a:pt x="5610" y="10800"/>
                  </a:lnTo>
                  <a:close/>
                </a:path>
              </a:pathLst>
            </a:custGeom>
            <a:solidFill>
              <a:srgbClr val="C00000"/>
            </a:solidFill>
            <a:ln w="12700" cap="flat">
              <a:solidFill>
                <a:srgbClr val="FFFFFF"/>
              </a:solidFill>
              <a:prstDash val="solid"/>
              <a:round/>
            </a:ln>
            <a:effectLst/>
          </p:spPr>
          <p:txBody>
            <a:bodyPr wrap="square" lIns="45719" tIns="45719" rIns="45719" bIns="45719" numCol="1" anchor="ctr">
              <a:noAutofit/>
            </a:bodyPr>
            <a:lstStyle/>
            <a:p>
              <a:pPr algn="ctr">
                <a:defRPr sz="1300">
                  <a:solidFill>
                    <a:srgbClr val="FFFFFF"/>
                  </a:solidFill>
                </a:defRPr>
              </a:pPr>
              <a:endParaRPr/>
            </a:p>
          </p:txBody>
        </p:sp>
        <p:sp>
          <p:nvSpPr>
            <p:cNvPr id="261" name="Text"/>
            <p:cNvSpPr/>
            <p:nvPr/>
          </p:nvSpPr>
          <p:spPr>
            <a:xfrm>
              <a:off x="45719" y="129100"/>
              <a:ext cx="7628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300">
                  <a:solidFill>
                    <a:srgbClr val="FFFFFF"/>
                  </a:solidFill>
                </a:defRPr>
              </a:lvl1pPr>
            </a:lstStyle>
            <a:p>
              <a:r>
                <a:t>  </a:t>
              </a:r>
            </a:p>
          </p:txBody>
        </p:sp>
      </p:grpSp>
      <p:grpSp>
        <p:nvGrpSpPr>
          <p:cNvPr id="265" name="Multiply 34"/>
          <p:cNvGrpSpPr/>
          <p:nvPr/>
        </p:nvGrpSpPr>
        <p:grpSpPr>
          <a:xfrm>
            <a:off x="2508963" y="2886821"/>
            <a:ext cx="168442" cy="169285"/>
            <a:chOff x="0" y="0"/>
            <a:chExt cx="168440" cy="169284"/>
          </a:xfrm>
        </p:grpSpPr>
        <p:sp>
          <p:nvSpPr>
            <p:cNvPr id="263" name="Shape"/>
            <p:cNvSpPr/>
            <p:nvPr/>
          </p:nvSpPr>
          <p:spPr>
            <a:xfrm>
              <a:off x="0" y="0"/>
              <a:ext cx="168441" cy="169285"/>
            </a:xfrm>
            <a:custGeom>
              <a:avLst/>
              <a:gdLst/>
              <a:ahLst/>
              <a:cxnLst>
                <a:cxn ang="0">
                  <a:pos x="wd2" y="hd2"/>
                </a:cxn>
                <a:cxn ang="5400000">
                  <a:pos x="wd2" y="hd2"/>
                </a:cxn>
                <a:cxn ang="10800000">
                  <a:pos x="wd2" y="hd2"/>
                </a:cxn>
                <a:cxn ang="16200000">
                  <a:pos x="wd2" y="hd2"/>
                </a:cxn>
              </a:cxnLst>
              <a:rect l="0" t="0" r="r" b="b"/>
              <a:pathLst>
                <a:path w="21600" h="21600" extrusionOk="0">
                  <a:moveTo>
                    <a:pt x="0" y="5180"/>
                  </a:moveTo>
                  <a:lnTo>
                    <a:pt x="5256" y="0"/>
                  </a:lnTo>
                  <a:lnTo>
                    <a:pt x="10800" y="5570"/>
                  </a:lnTo>
                  <a:lnTo>
                    <a:pt x="16344" y="0"/>
                  </a:lnTo>
                  <a:lnTo>
                    <a:pt x="21600" y="5180"/>
                  </a:lnTo>
                  <a:lnTo>
                    <a:pt x="16006" y="10800"/>
                  </a:lnTo>
                  <a:lnTo>
                    <a:pt x="21600" y="16420"/>
                  </a:lnTo>
                  <a:lnTo>
                    <a:pt x="16344" y="21600"/>
                  </a:lnTo>
                  <a:lnTo>
                    <a:pt x="10800" y="16030"/>
                  </a:lnTo>
                  <a:lnTo>
                    <a:pt x="5256" y="21600"/>
                  </a:lnTo>
                  <a:lnTo>
                    <a:pt x="0" y="16420"/>
                  </a:lnTo>
                  <a:lnTo>
                    <a:pt x="5594" y="10800"/>
                  </a:lnTo>
                  <a:close/>
                </a:path>
              </a:pathLst>
            </a:custGeom>
            <a:solidFill>
              <a:srgbClr val="376092"/>
            </a:solidFill>
            <a:ln w="9525" cap="flat">
              <a:solidFill>
                <a:srgbClr val="FFFFFF"/>
              </a:solidFill>
              <a:prstDash val="solid"/>
              <a:round/>
            </a:ln>
            <a:effectLst/>
          </p:spPr>
          <p:txBody>
            <a:bodyPr wrap="square" lIns="45719" tIns="45719" rIns="45719" bIns="45719" numCol="1" anchor="t">
              <a:noAutofit/>
            </a:bodyPr>
            <a:lstStyle/>
            <a:p>
              <a:endParaRPr/>
            </a:p>
          </p:txBody>
        </p:sp>
        <p:sp>
          <p:nvSpPr>
            <p:cNvPr id="264" name="Text"/>
            <p:cNvSpPr/>
            <p:nvPr/>
          </p:nvSpPr>
          <p:spPr>
            <a:xfrm>
              <a:off x="45719" y="0"/>
              <a:ext cx="77002"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r>
                <a:t>  </a:t>
              </a:r>
            </a:p>
          </p:txBody>
        </p:sp>
      </p:grpSp>
      <p:grpSp>
        <p:nvGrpSpPr>
          <p:cNvPr id="268" name="Multiply 35"/>
          <p:cNvGrpSpPr/>
          <p:nvPr/>
        </p:nvGrpSpPr>
        <p:grpSpPr>
          <a:xfrm>
            <a:off x="2955210" y="2877444"/>
            <a:ext cx="167724" cy="168989"/>
            <a:chOff x="0" y="44606"/>
            <a:chExt cx="167722" cy="168988"/>
          </a:xfrm>
        </p:grpSpPr>
        <p:sp>
          <p:nvSpPr>
            <p:cNvPr id="266" name="Shape"/>
            <p:cNvSpPr/>
            <p:nvPr/>
          </p:nvSpPr>
          <p:spPr>
            <a:xfrm>
              <a:off x="0" y="44606"/>
              <a:ext cx="167724" cy="168989"/>
            </a:xfrm>
            <a:custGeom>
              <a:avLst/>
              <a:gdLst/>
              <a:ahLst/>
              <a:cxnLst>
                <a:cxn ang="0">
                  <a:pos x="wd2" y="hd2"/>
                </a:cxn>
                <a:cxn ang="5400000">
                  <a:pos x="wd2" y="hd2"/>
                </a:cxn>
                <a:cxn ang="10800000">
                  <a:pos x="wd2" y="hd2"/>
                </a:cxn>
                <a:cxn ang="16200000">
                  <a:pos x="wd2" y="hd2"/>
                </a:cxn>
              </a:cxnLst>
              <a:rect l="0" t="0" r="r" b="b"/>
              <a:pathLst>
                <a:path w="21600" h="21600" extrusionOk="0">
                  <a:moveTo>
                    <a:pt x="0" y="5151"/>
                  </a:moveTo>
                  <a:lnTo>
                    <a:pt x="5266" y="0"/>
                  </a:lnTo>
                  <a:lnTo>
                    <a:pt x="10800" y="5573"/>
                  </a:lnTo>
                  <a:lnTo>
                    <a:pt x="16334" y="0"/>
                  </a:lnTo>
                  <a:lnTo>
                    <a:pt x="21600" y="5151"/>
                  </a:lnTo>
                  <a:lnTo>
                    <a:pt x="15990" y="10800"/>
                  </a:lnTo>
                  <a:lnTo>
                    <a:pt x="21600" y="16449"/>
                  </a:lnTo>
                  <a:lnTo>
                    <a:pt x="16334" y="21600"/>
                  </a:lnTo>
                  <a:lnTo>
                    <a:pt x="10800" y="16027"/>
                  </a:lnTo>
                  <a:lnTo>
                    <a:pt x="5266" y="21600"/>
                  </a:lnTo>
                  <a:lnTo>
                    <a:pt x="0" y="16449"/>
                  </a:lnTo>
                  <a:lnTo>
                    <a:pt x="5610" y="10800"/>
                  </a:lnTo>
                  <a:close/>
                </a:path>
              </a:pathLst>
            </a:custGeom>
            <a:solidFill>
              <a:srgbClr val="C00000"/>
            </a:solidFill>
            <a:ln w="12700" cap="flat">
              <a:solidFill>
                <a:srgbClr val="FFFFFF"/>
              </a:solidFill>
              <a:prstDash val="solid"/>
              <a:round/>
            </a:ln>
            <a:effectLst/>
          </p:spPr>
          <p:txBody>
            <a:bodyPr wrap="square" lIns="45719" tIns="45719" rIns="45719" bIns="45719" numCol="1" anchor="ctr">
              <a:noAutofit/>
            </a:bodyPr>
            <a:lstStyle/>
            <a:p>
              <a:pPr algn="ctr">
                <a:defRPr sz="1300">
                  <a:solidFill>
                    <a:srgbClr val="FFFFFF"/>
                  </a:solidFill>
                </a:defRPr>
              </a:pPr>
              <a:endParaRPr/>
            </a:p>
          </p:txBody>
        </p:sp>
        <p:sp>
          <p:nvSpPr>
            <p:cNvPr id="267" name="Text"/>
            <p:cNvSpPr/>
            <p:nvPr/>
          </p:nvSpPr>
          <p:spPr>
            <a:xfrm>
              <a:off x="45719" y="129100"/>
              <a:ext cx="7628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300">
                  <a:solidFill>
                    <a:srgbClr val="FFFFFF"/>
                  </a:solidFill>
                </a:defRPr>
              </a:lvl1pPr>
            </a:lstStyle>
            <a:p>
              <a:r>
                <a:t>  </a:t>
              </a:r>
            </a:p>
          </p:txBody>
        </p:sp>
      </p:grpSp>
      <p:grpSp>
        <p:nvGrpSpPr>
          <p:cNvPr id="271" name="Multiply 36"/>
          <p:cNvGrpSpPr/>
          <p:nvPr/>
        </p:nvGrpSpPr>
        <p:grpSpPr>
          <a:xfrm>
            <a:off x="3030456" y="2877296"/>
            <a:ext cx="168442" cy="169285"/>
            <a:chOff x="0" y="44458"/>
            <a:chExt cx="168440" cy="169283"/>
          </a:xfrm>
        </p:grpSpPr>
        <p:sp>
          <p:nvSpPr>
            <p:cNvPr id="269" name="Shape"/>
            <p:cNvSpPr/>
            <p:nvPr/>
          </p:nvSpPr>
          <p:spPr>
            <a:xfrm>
              <a:off x="0" y="44458"/>
              <a:ext cx="168441" cy="169285"/>
            </a:xfrm>
            <a:custGeom>
              <a:avLst/>
              <a:gdLst/>
              <a:ahLst/>
              <a:cxnLst>
                <a:cxn ang="0">
                  <a:pos x="wd2" y="hd2"/>
                </a:cxn>
                <a:cxn ang="5400000">
                  <a:pos x="wd2" y="hd2"/>
                </a:cxn>
                <a:cxn ang="10800000">
                  <a:pos x="wd2" y="hd2"/>
                </a:cxn>
                <a:cxn ang="16200000">
                  <a:pos x="wd2" y="hd2"/>
                </a:cxn>
              </a:cxnLst>
              <a:rect l="0" t="0" r="r" b="b"/>
              <a:pathLst>
                <a:path w="21600" h="21600" extrusionOk="0">
                  <a:moveTo>
                    <a:pt x="0" y="5180"/>
                  </a:moveTo>
                  <a:lnTo>
                    <a:pt x="5256" y="0"/>
                  </a:lnTo>
                  <a:lnTo>
                    <a:pt x="10800" y="5570"/>
                  </a:lnTo>
                  <a:lnTo>
                    <a:pt x="16344" y="0"/>
                  </a:lnTo>
                  <a:lnTo>
                    <a:pt x="21600" y="5180"/>
                  </a:lnTo>
                  <a:lnTo>
                    <a:pt x="16006" y="10800"/>
                  </a:lnTo>
                  <a:lnTo>
                    <a:pt x="21600" y="16420"/>
                  </a:lnTo>
                  <a:lnTo>
                    <a:pt x="16344" y="21600"/>
                  </a:lnTo>
                  <a:lnTo>
                    <a:pt x="10800" y="16030"/>
                  </a:lnTo>
                  <a:lnTo>
                    <a:pt x="5256" y="21600"/>
                  </a:lnTo>
                  <a:lnTo>
                    <a:pt x="0" y="16420"/>
                  </a:lnTo>
                  <a:lnTo>
                    <a:pt x="5594" y="10800"/>
                  </a:lnTo>
                  <a:close/>
                </a:path>
              </a:pathLst>
            </a:custGeom>
            <a:solidFill>
              <a:srgbClr val="C00000"/>
            </a:solidFill>
            <a:ln w="12700" cap="flat">
              <a:solidFill>
                <a:srgbClr val="FFFFFF"/>
              </a:solidFill>
              <a:prstDash val="solid"/>
              <a:round/>
            </a:ln>
            <a:effectLst/>
          </p:spPr>
          <p:txBody>
            <a:bodyPr wrap="square" lIns="45719" tIns="45719" rIns="45719" bIns="45719" numCol="1" anchor="ctr">
              <a:noAutofit/>
            </a:bodyPr>
            <a:lstStyle/>
            <a:p>
              <a:pPr algn="ctr">
                <a:defRPr sz="1300">
                  <a:solidFill>
                    <a:srgbClr val="FFFFFF"/>
                  </a:solidFill>
                </a:defRPr>
              </a:pPr>
              <a:endParaRPr/>
            </a:p>
          </p:txBody>
        </p:sp>
        <p:sp>
          <p:nvSpPr>
            <p:cNvPr id="270" name="Text"/>
            <p:cNvSpPr/>
            <p:nvPr/>
          </p:nvSpPr>
          <p:spPr>
            <a:xfrm>
              <a:off x="45719" y="129100"/>
              <a:ext cx="770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300">
                  <a:solidFill>
                    <a:srgbClr val="FFFFFF"/>
                  </a:solidFill>
                </a:defRPr>
              </a:lvl1pPr>
            </a:lstStyle>
            <a:p>
              <a:r>
                <a:t>  </a:t>
              </a:r>
            </a:p>
          </p:txBody>
        </p:sp>
      </p:grpSp>
      <p:grpSp>
        <p:nvGrpSpPr>
          <p:cNvPr id="274" name="Multiply 37"/>
          <p:cNvGrpSpPr/>
          <p:nvPr/>
        </p:nvGrpSpPr>
        <p:grpSpPr>
          <a:xfrm>
            <a:off x="5804612" y="2882059"/>
            <a:ext cx="168442" cy="169285"/>
            <a:chOff x="0" y="44458"/>
            <a:chExt cx="168440" cy="169283"/>
          </a:xfrm>
        </p:grpSpPr>
        <p:sp>
          <p:nvSpPr>
            <p:cNvPr id="272" name="Shape"/>
            <p:cNvSpPr/>
            <p:nvPr/>
          </p:nvSpPr>
          <p:spPr>
            <a:xfrm>
              <a:off x="0" y="44458"/>
              <a:ext cx="168441" cy="169285"/>
            </a:xfrm>
            <a:custGeom>
              <a:avLst/>
              <a:gdLst/>
              <a:ahLst/>
              <a:cxnLst>
                <a:cxn ang="0">
                  <a:pos x="wd2" y="hd2"/>
                </a:cxn>
                <a:cxn ang="5400000">
                  <a:pos x="wd2" y="hd2"/>
                </a:cxn>
                <a:cxn ang="10800000">
                  <a:pos x="wd2" y="hd2"/>
                </a:cxn>
                <a:cxn ang="16200000">
                  <a:pos x="wd2" y="hd2"/>
                </a:cxn>
              </a:cxnLst>
              <a:rect l="0" t="0" r="r" b="b"/>
              <a:pathLst>
                <a:path w="21600" h="21600" extrusionOk="0">
                  <a:moveTo>
                    <a:pt x="0" y="5180"/>
                  </a:moveTo>
                  <a:lnTo>
                    <a:pt x="5256" y="0"/>
                  </a:lnTo>
                  <a:lnTo>
                    <a:pt x="10800" y="5570"/>
                  </a:lnTo>
                  <a:lnTo>
                    <a:pt x="16344" y="0"/>
                  </a:lnTo>
                  <a:lnTo>
                    <a:pt x="21600" y="5180"/>
                  </a:lnTo>
                  <a:lnTo>
                    <a:pt x="16006" y="10800"/>
                  </a:lnTo>
                  <a:lnTo>
                    <a:pt x="21600" y="16420"/>
                  </a:lnTo>
                  <a:lnTo>
                    <a:pt x="16344" y="21600"/>
                  </a:lnTo>
                  <a:lnTo>
                    <a:pt x="10800" y="16030"/>
                  </a:lnTo>
                  <a:lnTo>
                    <a:pt x="5256" y="21600"/>
                  </a:lnTo>
                  <a:lnTo>
                    <a:pt x="0" y="16420"/>
                  </a:lnTo>
                  <a:lnTo>
                    <a:pt x="5594" y="10800"/>
                  </a:lnTo>
                  <a:close/>
                </a:path>
              </a:pathLst>
            </a:custGeom>
            <a:solidFill>
              <a:srgbClr val="6EC7B3"/>
            </a:solidFill>
            <a:ln w="12700" cap="flat">
              <a:solidFill>
                <a:srgbClr val="FFFFFF"/>
              </a:solidFill>
              <a:prstDash val="solid"/>
              <a:round/>
            </a:ln>
            <a:effectLst/>
          </p:spPr>
          <p:txBody>
            <a:bodyPr wrap="square" lIns="45719" tIns="45719" rIns="45719" bIns="45719" numCol="1" anchor="ctr">
              <a:noAutofit/>
            </a:bodyPr>
            <a:lstStyle/>
            <a:p>
              <a:pPr algn="ctr">
                <a:defRPr sz="1300">
                  <a:solidFill>
                    <a:srgbClr val="FFFFFF"/>
                  </a:solidFill>
                </a:defRPr>
              </a:pPr>
              <a:endParaRPr/>
            </a:p>
          </p:txBody>
        </p:sp>
        <p:sp>
          <p:nvSpPr>
            <p:cNvPr id="273" name="Text"/>
            <p:cNvSpPr/>
            <p:nvPr/>
          </p:nvSpPr>
          <p:spPr>
            <a:xfrm>
              <a:off x="45719" y="129100"/>
              <a:ext cx="770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300">
                  <a:solidFill>
                    <a:srgbClr val="FFFFFF"/>
                  </a:solidFill>
                </a:defRPr>
              </a:lvl1pPr>
            </a:lstStyle>
            <a:p>
              <a:r>
                <a:t>  </a:t>
              </a:r>
            </a:p>
          </p:txBody>
        </p:sp>
      </p:grpSp>
      <p:sp>
        <p:nvSpPr>
          <p:cNvPr id="275" name="Oval 38"/>
          <p:cNvSpPr/>
          <p:nvPr/>
        </p:nvSpPr>
        <p:spPr>
          <a:xfrm>
            <a:off x="6610352" y="2890502"/>
            <a:ext cx="150021" cy="161927"/>
          </a:xfrm>
          <a:prstGeom prst="ellipse">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76" name="Oval 39"/>
          <p:cNvSpPr/>
          <p:nvPr/>
        </p:nvSpPr>
        <p:spPr>
          <a:xfrm>
            <a:off x="6685361" y="2890502"/>
            <a:ext cx="150021" cy="161927"/>
          </a:xfrm>
          <a:prstGeom prst="ellipse">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77" name="Oval 40"/>
          <p:cNvSpPr/>
          <p:nvPr/>
        </p:nvSpPr>
        <p:spPr>
          <a:xfrm>
            <a:off x="6759181" y="2890502"/>
            <a:ext cx="150021" cy="161927"/>
          </a:xfrm>
          <a:prstGeom prst="ellipse">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78" name="Rectangle 41"/>
          <p:cNvSpPr/>
          <p:nvPr/>
        </p:nvSpPr>
        <p:spPr>
          <a:xfrm>
            <a:off x="5918596" y="3363179"/>
            <a:ext cx="117873" cy="216695"/>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79" name="Rectangle 42"/>
          <p:cNvSpPr/>
          <p:nvPr/>
        </p:nvSpPr>
        <p:spPr>
          <a:xfrm>
            <a:off x="6828235" y="3363179"/>
            <a:ext cx="117873" cy="216695"/>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80" name="Rectangle 43"/>
          <p:cNvSpPr/>
          <p:nvPr/>
        </p:nvSpPr>
        <p:spPr>
          <a:xfrm>
            <a:off x="6960396" y="3367942"/>
            <a:ext cx="92870" cy="211932"/>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81" name="Rectangle 44"/>
          <p:cNvSpPr/>
          <p:nvPr/>
        </p:nvSpPr>
        <p:spPr>
          <a:xfrm>
            <a:off x="6271023" y="3363179"/>
            <a:ext cx="102395" cy="216695"/>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82" name="Rectangle 46"/>
          <p:cNvSpPr/>
          <p:nvPr/>
        </p:nvSpPr>
        <p:spPr>
          <a:xfrm>
            <a:off x="6468666" y="3363179"/>
            <a:ext cx="117873" cy="216695"/>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83" name="Rectangle 47"/>
          <p:cNvSpPr/>
          <p:nvPr/>
        </p:nvSpPr>
        <p:spPr>
          <a:xfrm>
            <a:off x="6510339" y="3363179"/>
            <a:ext cx="117873" cy="216695"/>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84" name="Rectangle 49"/>
          <p:cNvSpPr/>
          <p:nvPr/>
        </p:nvSpPr>
        <p:spPr>
          <a:xfrm>
            <a:off x="6729414" y="3367942"/>
            <a:ext cx="45245" cy="211932"/>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85" name="Rectangle 50"/>
          <p:cNvSpPr/>
          <p:nvPr/>
        </p:nvSpPr>
        <p:spPr>
          <a:xfrm>
            <a:off x="7235428" y="3363179"/>
            <a:ext cx="290514" cy="216695"/>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86" name="Rectangle 51"/>
          <p:cNvSpPr/>
          <p:nvPr/>
        </p:nvSpPr>
        <p:spPr>
          <a:xfrm>
            <a:off x="7589043" y="3367942"/>
            <a:ext cx="495301" cy="211932"/>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87" name="Rectangle 52"/>
          <p:cNvSpPr/>
          <p:nvPr/>
        </p:nvSpPr>
        <p:spPr>
          <a:xfrm>
            <a:off x="7856935" y="3966828"/>
            <a:ext cx="32148" cy="215504"/>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88" name="Rectangle 53"/>
          <p:cNvSpPr/>
          <p:nvPr/>
        </p:nvSpPr>
        <p:spPr>
          <a:xfrm>
            <a:off x="7815264" y="3966828"/>
            <a:ext cx="32148" cy="215504"/>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89" name="Rectangle 54"/>
          <p:cNvSpPr/>
          <p:nvPr/>
        </p:nvSpPr>
        <p:spPr>
          <a:xfrm>
            <a:off x="7724775" y="3966828"/>
            <a:ext cx="80964" cy="215504"/>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90" name="Rectangle 55"/>
          <p:cNvSpPr/>
          <p:nvPr/>
        </p:nvSpPr>
        <p:spPr>
          <a:xfrm>
            <a:off x="7845029" y="4353778"/>
            <a:ext cx="142876" cy="215505"/>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91" name="Oval 56"/>
          <p:cNvSpPr/>
          <p:nvPr/>
        </p:nvSpPr>
        <p:spPr>
          <a:xfrm>
            <a:off x="8016479" y="4416883"/>
            <a:ext cx="104777" cy="111921"/>
          </a:xfrm>
          <a:prstGeom prst="ellipse">
            <a:avLst/>
          </a:prstGeom>
          <a:solidFill>
            <a:schemeClr val="accent1"/>
          </a:solidFill>
          <a:ln w="25400">
            <a:solidFill>
              <a:srgbClr val="FFFFFF"/>
            </a:solidFill>
          </a:ln>
        </p:spPr>
        <p:txBody>
          <a:bodyPr lIns="45719" rIns="45719" anchor="ctr"/>
          <a:lstStyle/>
          <a:p>
            <a:pPr algn="ctr">
              <a:defRPr sz="1300">
                <a:solidFill>
                  <a:srgbClr val="FFFFFF"/>
                </a:solidFill>
              </a:defRPr>
            </a:pPr>
            <a:endParaRPr/>
          </a:p>
        </p:txBody>
      </p:sp>
      <p:sp>
        <p:nvSpPr>
          <p:cNvPr id="292" name="Rectangle 57"/>
          <p:cNvSpPr/>
          <p:nvPr/>
        </p:nvSpPr>
        <p:spPr>
          <a:xfrm>
            <a:off x="8355807" y="4353778"/>
            <a:ext cx="80964" cy="215505"/>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93" name="Rectangle 58"/>
          <p:cNvSpPr/>
          <p:nvPr/>
        </p:nvSpPr>
        <p:spPr>
          <a:xfrm>
            <a:off x="8458200" y="4353778"/>
            <a:ext cx="284561" cy="215505"/>
          </a:xfrm>
          <a:prstGeom prst="rect">
            <a:avLst/>
          </a:prstGeom>
          <a:solidFill>
            <a:srgbClr val="C00000"/>
          </a:solidFill>
          <a:ln w="12700">
            <a:solidFill>
              <a:srgbClr val="FFFFFF"/>
            </a:solidFill>
          </a:ln>
        </p:spPr>
        <p:txBody>
          <a:bodyPr lIns="45719" rIns="45719" anchor="ctr"/>
          <a:lstStyle/>
          <a:p>
            <a:pPr algn="ctr">
              <a:defRPr sz="1300">
                <a:solidFill>
                  <a:srgbClr val="FFFFFF"/>
                </a:solidFill>
              </a:defRPr>
            </a:pPr>
            <a:endParaRPr/>
          </a:p>
        </p:txBody>
      </p:sp>
      <p:sp>
        <p:nvSpPr>
          <p:cNvPr id="294" name="Rectangle 59"/>
          <p:cNvSpPr txBox="1"/>
          <p:nvPr/>
        </p:nvSpPr>
        <p:spPr>
          <a:xfrm>
            <a:off x="180958" y="2049920"/>
            <a:ext cx="493697" cy="258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276225">
              <a:defRPr sz="1300" baseline="30000"/>
            </a:lvl1pPr>
          </a:lstStyle>
          <a:p>
            <a:r>
              <a:t>Aged</a:t>
            </a:r>
          </a:p>
        </p:txBody>
      </p:sp>
      <p:sp>
        <p:nvSpPr>
          <p:cNvPr id="295" name="Rectangle 75"/>
          <p:cNvSpPr txBox="1"/>
          <p:nvPr/>
        </p:nvSpPr>
        <p:spPr>
          <a:xfrm>
            <a:off x="148609" y="2826207"/>
            <a:ext cx="751075" cy="461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302418">
              <a:defRPr sz="1300" baseline="30000"/>
            </a:lvl1pPr>
          </a:lstStyle>
          <a:p>
            <a:r>
              <a:t>Abuse Findings</a:t>
            </a:r>
          </a:p>
        </p:txBody>
      </p:sp>
      <p:sp>
        <p:nvSpPr>
          <p:cNvPr id="296" name="Rectangle 76"/>
          <p:cNvSpPr txBox="1"/>
          <p:nvPr/>
        </p:nvSpPr>
        <p:spPr>
          <a:xfrm>
            <a:off x="148609" y="3746560"/>
            <a:ext cx="751075"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302418">
              <a:defRPr sz="1300" baseline="30000"/>
            </a:lvl1pPr>
          </a:lstStyle>
          <a:p>
            <a:r>
              <a:t>Education</a:t>
            </a:r>
          </a:p>
        </p:txBody>
      </p:sp>
      <p:sp>
        <p:nvSpPr>
          <p:cNvPr id="297" name="Rectangle 78"/>
          <p:cNvSpPr/>
          <p:nvPr/>
        </p:nvSpPr>
        <p:spPr>
          <a:xfrm>
            <a:off x="7964090" y="3684647"/>
            <a:ext cx="266701" cy="216695"/>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98" name="Rectangle 79"/>
          <p:cNvSpPr/>
          <p:nvPr/>
        </p:nvSpPr>
        <p:spPr>
          <a:xfrm>
            <a:off x="7918849" y="3684647"/>
            <a:ext cx="48816" cy="216695"/>
          </a:xfrm>
          <a:prstGeom prst="rect">
            <a:avLst/>
          </a:prstGeom>
          <a:solidFill>
            <a:srgbClr val="6EC7B3"/>
          </a:solidFill>
          <a:ln w="12700">
            <a:solidFill>
              <a:srgbClr val="FFFFFF"/>
            </a:solidFill>
          </a:ln>
        </p:spPr>
        <p:txBody>
          <a:bodyPr lIns="45719" rIns="45719" anchor="ctr"/>
          <a:lstStyle/>
          <a:p>
            <a:pPr algn="ctr">
              <a:defRPr sz="1300">
                <a:solidFill>
                  <a:srgbClr val="FFFFFF"/>
                </a:solidFill>
              </a:defRPr>
            </a:pPr>
            <a:endParaRPr/>
          </a:p>
        </p:txBody>
      </p:sp>
      <p:sp>
        <p:nvSpPr>
          <p:cNvPr id="299" name="Rectangle 80"/>
          <p:cNvSpPr/>
          <p:nvPr/>
        </p:nvSpPr>
        <p:spPr>
          <a:xfrm>
            <a:off x="5697142" y="3694174"/>
            <a:ext cx="2015728" cy="211932"/>
          </a:xfrm>
          <a:prstGeom prst="rect">
            <a:avLst/>
          </a:prstGeom>
          <a:solidFill>
            <a:schemeClr val="accent1"/>
          </a:solidFill>
          <a:ln w="25400">
            <a:solidFill>
              <a:srgbClr val="FFFFFF"/>
            </a:solidFill>
          </a:ln>
        </p:spPr>
        <p:txBody>
          <a:bodyPr lIns="45719" rIns="45719" anchor="ctr"/>
          <a:lstStyle/>
          <a:p>
            <a:pPr algn="ctr">
              <a:defRPr sz="1300">
                <a:solidFill>
                  <a:srgbClr val="FFFFFF"/>
                </a:solidFill>
              </a:defRPr>
            </a:pPr>
            <a:endParaRPr/>
          </a:p>
        </p:txBody>
      </p:sp>
      <p:sp>
        <p:nvSpPr>
          <p:cNvPr id="300" name="Rectangle 81"/>
          <p:cNvSpPr/>
          <p:nvPr/>
        </p:nvSpPr>
        <p:spPr>
          <a:xfrm>
            <a:off x="2593182" y="3694174"/>
            <a:ext cx="2855121" cy="211932"/>
          </a:xfrm>
          <a:prstGeom prst="rect">
            <a:avLst/>
          </a:prstGeom>
          <a:solidFill>
            <a:schemeClr val="accent1"/>
          </a:solidFill>
          <a:ln w="25400">
            <a:solidFill>
              <a:srgbClr val="FFFFFF"/>
            </a:solidFill>
          </a:ln>
        </p:spPr>
        <p:txBody>
          <a:bodyPr lIns="45719" rIns="45719" anchor="ctr"/>
          <a:lstStyle/>
          <a:p>
            <a:pPr algn="ctr">
              <a:defRPr sz="1300">
                <a:solidFill>
                  <a:srgbClr val="FFFFFF"/>
                </a:solidFill>
              </a:defRPr>
            </a:pPr>
            <a:endParaRPr/>
          </a:p>
        </p:txBody>
      </p:sp>
      <p:sp>
        <p:nvSpPr>
          <p:cNvPr id="301" name="Rectangle 83"/>
          <p:cNvSpPr/>
          <p:nvPr/>
        </p:nvSpPr>
        <p:spPr>
          <a:xfrm>
            <a:off x="4661298" y="3696554"/>
            <a:ext cx="32148" cy="216695"/>
          </a:xfrm>
          <a:prstGeom prst="rect">
            <a:avLst/>
          </a:prstGeom>
          <a:solidFill>
            <a:srgbClr val="FFFFFF"/>
          </a:solidFill>
          <a:ln>
            <a:solidFill>
              <a:srgbClr val="FFFFFF"/>
            </a:solidFill>
          </a:ln>
        </p:spPr>
        <p:txBody>
          <a:bodyPr lIns="45719" rIns="45719"/>
          <a:lstStyle/>
          <a:p>
            <a:endParaRPr/>
          </a:p>
        </p:txBody>
      </p:sp>
      <p:sp>
        <p:nvSpPr>
          <p:cNvPr id="302" name="Rectangle 84"/>
          <p:cNvSpPr/>
          <p:nvPr/>
        </p:nvSpPr>
        <p:spPr>
          <a:xfrm>
            <a:off x="4737498" y="3696554"/>
            <a:ext cx="32148" cy="216695"/>
          </a:xfrm>
          <a:prstGeom prst="rect">
            <a:avLst/>
          </a:prstGeom>
          <a:solidFill>
            <a:srgbClr val="FFFFFF"/>
          </a:solidFill>
          <a:ln>
            <a:solidFill>
              <a:srgbClr val="FFFFFF"/>
            </a:solidFill>
          </a:ln>
        </p:spPr>
        <p:txBody>
          <a:bodyPr lIns="45719" rIns="45719"/>
          <a:lstStyle/>
          <a:p>
            <a:endParaRPr/>
          </a:p>
        </p:txBody>
      </p:sp>
      <p:sp>
        <p:nvSpPr>
          <p:cNvPr id="303" name="Rectangle 85"/>
          <p:cNvSpPr/>
          <p:nvPr/>
        </p:nvSpPr>
        <p:spPr>
          <a:xfrm>
            <a:off x="4822033" y="3696554"/>
            <a:ext cx="32148" cy="216695"/>
          </a:xfrm>
          <a:prstGeom prst="rect">
            <a:avLst/>
          </a:prstGeom>
          <a:solidFill>
            <a:srgbClr val="FFFFFF"/>
          </a:solidFill>
          <a:ln>
            <a:solidFill>
              <a:srgbClr val="FFFFFF"/>
            </a:solidFill>
          </a:ln>
        </p:spPr>
        <p:txBody>
          <a:bodyPr lIns="45719" rIns="45719"/>
          <a:lstStyle/>
          <a:p>
            <a:endParaRPr/>
          </a:p>
        </p:txBody>
      </p:sp>
      <p:sp>
        <p:nvSpPr>
          <p:cNvPr id="304" name="Rectangle 86"/>
          <p:cNvSpPr/>
          <p:nvPr/>
        </p:nvSpPr>
        <p:spPr>
          <a:xfrm>
            <a:off x="4898233" y="3696554"/>
            <a:ext cx="32148" cy="216695"/>
          </a:xfrm>
          <a:prstGeom prst="rect">
            <a:avLst/>
          </a:prstGeom>
          <a:solidFill>
            <a:srgbClr val="FFFFFF"/>
          </a:solidFill>
          <a:ln>
            <a:solidFill>
              <a:srgbClr val="FFFFFF"/>
            </a:solidFill>
          </a:ln>
        </p:spPr>
        <p:txBody>
          <a:bodyPr lIns="45719" rIns="45719"/>
          <a:lstStyle/>
          <a:p>
            <a:endParaRPr/>
          </a:p>
        </p:txBody>
      </p:sp>
      <p:sp>
        <p:nvSpPr>
          <p:cNvPr id="305" name="Rectangle 87"/>
          <p:cNvSpPr/>
          <p:nvPr/>
        </p:nvSpPr>
        <p:spPr>
          <a:xfrm>
            <a:off x="4989910" y="3696554"/>
            <a:ext cx="30956" cy="216695"/>
          </a:xfrm>
          <a:prstGeom prst="rect">
            <a:avLst/>
          </a:prstGeom>
          <a:solidFill>
            <a:srgbClr val="FFFFFF"/>
          </a:solidFill>
          <a:ln>
            <a:solidFill>
              <a:srgbClr val="FFFFFF"/>
            </a:solidFill>
          </a:ln>
        </p:spPr>
        <p:txBody>
          <a:bodyPr lIns="45719" rIns="45719"/>
          <a:lstStyle/>
          <a:p>
            <a:endParaRPr/>
          </a:p>
        </p:txBody>
      </p:sp>
      <p:sp>
        <p:nvSpPr>
          <p:cNvPr id="306" name="Rectangle 3"/>
          <p:cNvSpPr/>
          <p:nvPr/>
        </p:nvSpPr>
        <p:spPr>
          <a:xfrm>
            <a:off x="628650" y="5634435"/>
            <a:ext cx="1428750" cy="221427"/>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307" name="Title 1"/>
          <p:cNvSpPr txBox="1"/>
          <p:nvPr/>
        </p:nvSpPr>
        <p:spPr>
          <a:xfrm>
            <a:off x="479628" y="855914"/>
            <a:ext cx="6989080" cy="6310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nchor="ctr">
            <a:spAutoFit/>
          </a:bodyPr>
          <a:lstStyle>
            <a:lvl1pPr>
              <a:lnSpc>
                <a:spcPct val="90000"/>
              </a:lnSpc>
              <a:defRPr sz="4400"/>
            </a:lvl1pPr>
          </a:lstStyle>
          <a:p>
            <a:r>
              <a:t>Administrative data</a:t>
            </a:r>
          </a:p>
        </p:txBody>
      </p:sp>
      <p:sp>
        <p:nvSpPr>
          <p:cNvPr id="308" name="Straight Connector 14"/>
          <p:cNvSpPr/>
          <p:nvPr/>
        </p:nvSpPr>
        <p:spPr>
          <a:xfrm flipV="1">
            <a:off x="1145395" y="5141136"/>
            <a:ext cx="7585990" cy="10785"/>
          </a:xfrm>
          <a:prstGeom prst="line">
            <a:avLst/>
          </a:prstGeom>
          <a:ln>
            <a:solidFill>
              <a:srgbClr val="000000"/>
            </a:solidFill>
          </a:ln>
        </p:spPr>
        <p:txBody>
          <a:bodyPr lIns="45719" rIns="45719"/>
          <a:lstStyle/>
          <a:p>
            <a:endParaRPr/>
          </a:p>
        </p:txBody>
      </p:sp>
      <p:graphicFrame>
        <p:nvGraphicFramePr>
          <p:cNvPr id="309" name="Table 5"/>
          <p:cNvGraphicFramePr/>
          <p:nvPr/>
        </p:nvGraphicFramePr>
        <p:xfrm>
          <a:off x="1055874" y="1927399"/>
          <a:ext cx="7854752" cy="281940"/>
        </p:xfrm>
        <a:graphic>
          <a:graphicData uri="http://schemas.openxmlformats.org/drawingml/2006/table">
            <a:tbl>
              <a:tblPr>
                <a:tableStyleId>{4C3C2611-4C71-4FC5-86AE-919BDF0F9419}</a:tableStyleId>
              </a:tblPr>
              <a:tblGrid>
                <a:gridCol w="413408">
                  <a:extLst>
                    <a:ext uri="{9D8B030D-6E8A-4147-A177-3AD203B41FA5}">
                      <a16:colId xmlns:a16="http://schemas.microsoft.com/office/drawing/2014/main" val="20000"/>
                    </a:ext>
                  </a:extLst>
                </a:gridCol>
                <a:gridCol w="413408">
                  <a:extLst>
                    <a:ext uri="{9D8B030D-6E8A-4147-A177-3AD203B41FA5}">
                      <a16:colId xmlns:a16="http://schemas.microsoft.com/office/drawing/2014/main" val="20001"/>
                    </a:ext>
                  </a:extLst>
                </a:gridCol>
                <a:gridCol w="413408">
                  <a:extLst>
                    <a:ext uri="{9D8B030D-6E8A-4147-A177-3AD203B41FA5}">
                      <a16:colId xmlns:a16="http://schemas.microsoft.com/office/drawing/2014/main" val="20002"/>
                    </a:ext>
                  </a:extLst>
                </a:gridCol>
                <a:gridCol w="413408">
                  <a:extLst>
                    <a:ext uri="{9D8B030D-6E8A-4147-A177-3AD203B41FA5}">
                      <a16:colId xmlns:a16="http://schemas.microsoft.com/office/drawing/2014/main" val="20003"/>
                    </a:ext>
                  </a:extLst>
                </a:gridCol>
                <a:gridCol w="413408">
                  <a:extLst>
                    <a:ext uri="{9D8B030D-6E8A-4147-A177-3AD203B41FA5}">
                      <a16:colId xmlns:a16="http://schemas.microsoft.com/office/drawing/2014/main" val="20004"/>
                    </a:ext>
                  </a:extLst>
                </a:gridCol>
                <a:gridCol w="413408">
                  <a:extLst>
                    <a:ext uri="{9D8B030D-6E8A-4147-A177-3AD203B41FA5}">
                      <a16:colId xmlns:a16="http://schemas.microsoft.com/office/drawing/2014/main" val="20005"/>
                    </a:ext>
                  </a:extLst>
                </a:gridCol>
                <a:gridCol w="413408">
                  <a:extLst>
                    <a:ext uri="{9D8B030D-6E8A-4147-A177-3AD203B41FA5}">
                      <a16:colId xmlns:a16="http://schemas.microsoft.com/office/drawing/2014/main" val="20006"/>
                    </a:ext>
                  </a:extLst>
                </a:gridCol>
                <a:gridCol w="413408">
                  <a:extLst>
                    <a:ext uri="{9D8B030D-6E8A-4147-A177-3AD203B41FA5}">
                      <a16:colId xmlns:a16="http://schemas.microsoft.com/office/drawing/2014/main" val="20007"/>
                    </a:ext>
                  </a:extLst>
                </a:gridCol>
                <a:gridCol w="413408">
                  <a:extLst>
                    <a:ext uri="{9D8B030D-6E8A-4147-A177-3AD203B41FA5}">
                      <a16:colId xmlns:a16="http://schemas.microsoft.com/office/drawing/2014/main" val="20008"/>
                    </a:ext>
                  </a:extLst>
                </a:gridCol>
                <a:gridCol w="413408">
                  <a:extLst>
                    <a:ext uri="{9D8B030D-6E8A-4147-A177-3AD203B41FA5}">
                      <a16:colId xmlns:a16="http://schemas.microsoft.com/office/drawing/2014/main" val="20009"/>
                    </a:ext>
                  </a:extLst>
                </a:gridCol>
                <a:gridCol w="413408">
                  <a:extLst>
                    <a:ext uri="{9D8B030D-6E8A-4147-A177-3AD203B41FA5}">
                      <a16:colId xmlns:a16="http://schemas.microsoft.com/office/drawing/2014/main" val="20010"/>
                    </a:ext>
                  </a:extLst>
                </a:gridCol>
                <a:gridCol w="413408">
                  <a:extLst>
                    <a:ext uri="{9D8B030D-6E8A-4147-A177-3AD203B41FA5}">
                      <a16:colId xmlns:a16="http://schemas.microsoft.com/office/drawing/2014/main" val="20011"/>
                    </a:ext>
                  </a:extLst>
                </a:gridCol>
                <a:gridCol w="413408">
                  <a:extLst>
                    <a:ext uri="{9D8B030D-6E8A-4147-A177-3AD203B41FA5}">
                      <a16:colId xmlns:a16="http://schemas.microsoft.com/office/drawing/2014/main" val="20012"/>
                    </a:ext>
                  </a:extLst>
                </a:gridCol>
                <a:gridCol w="413408">
                  <a:extLst>
                    <a:ext uri="{9D8B030D-6E8A-4147-A177-3AD203B41FA5}">
                      <a16:colId xmlns:a16="http://schemas.microsoft.com/office/drawing/2014/main" val="20013"/>
                    </a:ext>
                  </a:extLst>
                </a:gridCol>
                <a:gridCol w="413408">
                  <a:extLst>
                    <a:ext uri="{9D8B030D-6E8A-4147-A177-3AD203B41FA5}">
                      <a16:colId xmlns:a16="http://schemas.microsoft.com/office/drawing/2014/main" val="20014"/>
                    </a:ext>
                  </a:extLst>
                </a:gridCol>
                <a:gridCol w="413408">
                  <a:extLst>
                    <a:ext uri="{9D8B030D-6E8A-4147-A177-3AD203B41FA5}">
                      <a16:colId xmlns:a16="http://schemas.microsoft.com/office/drawing/2014/main" val="20015"/>
                    </a:ext>
                  </a:extLst>
                </a:gridCol>
                <a:gridCol w="413408">
                  <a:extLst>
                    <a:ext uri="{9D8B030D-6E8A-4147-A177-3AD203B41FA5}">
                      <a16:colId xmlns:a16="http://schemas.microsoft.com/office/drawing/2014/main" val="20016"/>
                    </a:ext>
                  </a:extLst>
                </a:gridCol>
                <a:gridCol w="413408">
                  <a:extLst>
                    <a:ext uri="{9D8B030D-6E8A-4147-A177-3AD203B41FA5}">
                      <a16:colId xmlns:a16="http://schemas.microsoft.com/office/drawing/2014/main" val="20017"/>
                    </a:ext>
                  </a:extLst>
                </a:gridCol>
                <a:gridCol w="413408">
                  <a:extLst>
                    <a:ext uri="{9D8B030D-6E8A-4147-A177-3AD203B41FA5}">
                      <a16:colId xmlns:a16="http://schemas.microsoft.com/office/drawing/2014/main" val="20018"/>
                    </a:ext>
                  </a:extLst>
                </a:gridCol>
              </a:tblGrid>
              <a:tr h="278130">
                <a:tc>
                  <a:txBody>
                    <a:bodyPr/>
                    <a:lstStyle/>
                    <a:p>
                      <a:pPr algn="l">
                        <a:defRPr sz="1800"/>
                      </a:pPr>
                      <a:r>
                        <a:rPr sz="1400"/>
                        <a:t>1</a:t>
                      </a:r>
                    </a:p>
                  </a:txBody>
                  <a:tcPr marL="34290" marR="34290" marT="34290" marB="34290" horzOverflow="overflow"/>
                </a:tc>
                <a:tc>
                  <a:txBody>
                    <a:bodyPr/>
                    <a:lstStyle/>
                    <a:p>
                      <a:pPr algn="l">
                        <a:defRPr sz="1800"/>
                      </a:pPr>
                      <a:r>
                        <a:rPr sz="1400"/>
                        <a:t>2</a:t>
                      </a:r>
                    </a:p>
                  </a:txBody>
                  <a:tcPr marL="34290" marR="34290" marT="34290" marB="34290" horzOverflow="overflow"/>
                </a:tc>
                <a:tc>
                  <a:txBody>
                    <a:bodyPr/>
                    <a:lstStyle/>
                    <a:p>
                      <a:pPr algn="l">
                        <a:defRPr sz="1800"/>
                      </a:pPr>
                      <a:r>
                        <a:rPr sz="1400"/>
                        <a:t>3</a:t>
                      </a:r>
                    </a:p>
                  </a:txBody>
                  <a:tcPr marL="34290" marR="34290" marT="34290" marB="34290" horzOverflow="overflow"/>
                </a:tc>
                <a:tc>
                  <a:txBody>
                    <a:bodyPr/>
                    <a:lstStyle/>
                    <a:p>
                      <a:pPr algn="l">
                        <a:defRPr sz="1800"/>
                      </a:pPr>
                      <a:r>
                        <a:rPr sz="1400"/>
                        <a:t>4</a:t>
                      </a:r>
                    </a:p>
                  </a:txBody>
                  <a:tcPr marL="34290" marR="34290" marT="34290" marB="34290" horzOverflow="overflow"/>
                </a:tc>
                <a:tc>
                  <a:txBody>
                    <a:bodyPr/>
                    <a:lstStyle/>
                    <a:p>
                      <a:pPr algn="l">
                        <a:defRPr sz="1800"/>
                      </a:pPr>
                      <a:r>
                        <a:rPr sz="1400"/>
                        <a:t>5</a:t>
                      </a:r>
                    </a:p>
                  </a:txBody>
                  <a:tcPr marL="34290" marR="34290" marT="34290" marB="34290" horzOverflow="overflow"/>
                </a:tc>
                <a:tc>
                  <a:txBody>
                    <a:bodyPr/>
                    <a:lstStyle/>
                    <a:p>
                      <a:pPr algn="l">
                        <a:defRPr sz="1800"/>
                      </a:pPr>
                      <a:r>
                        <a:rPr sz="1400"/>
                        <a:t>6</a:t>
                      </a:r>
                    </a:p>
                  </a:txBody>
                  <a:tcPr marL="34290" marR="34290" marT="34290" marB="34290" horzOverflow="overflow"/>
                </a:tc>
                <a:tc>
                  <a:txBody>
                    <a:bodyPr/>
                    <a:lstStyle/>
                    <a:p>
                      <a:pPr algn="l">
                        <a:defRPr sz="1800"/>
                      </a:pPr>
                      <a:r>
                        <a:rPr sz="1400"/>
                        <a:t>7</a:t>
                      </a:r>
                    </a:p>
                  </a:txBody>
                  <a:tcPr marL="34290" marR="34290" marT="34290" marB="34290" horzOverflow="overflow"/>
                </a:tc>
                <a:tc>
                  <a:txBody>
                    <a:bodyPr/>
                    <a:lstStyle/>
                    <a:p>
                      <a:pPr algn="l">
                        <a:defRPr sz="1800"/>
                      </a:pPr>
                      <a:r>
                        <a:rPr sz="1400"/>
                        <a:t>8</a:t>
                      </a:r>
                    </a:p>
                  </a:txBody>
                  <a:tcPr marL="34290" marR="34290" marT="34290" marB="34290" horzOverflow="overflow"/>
                </a:tc>
                <a:tc>
                  <a:txBody>
                    <a:bodyPr/>
                    <a:lstStyle/>
                    <a:p>
                      <a:pPr algn="l">
                        <a:defRPr sz="1800"/>
                      </a:pPr>
                      <a:r>
                        <a:rPr sz="1400"/>
                        <a:t>9</a:t>
                      </a:r>
                    </a:p>
                  </a:txBody>
                  <a:tcPr marL="34290" marR="34290" marT="34290" marB="34290" horzOverflow="overflow"/>
                </a:tc>
                <a:tc>
                  <a:txBody>
                    <a:bodyPr/>
                    <a:lstStyle/>
                    <a:p>
                      <a:pPr algn="l">
                        <a:defRPr sz="1800"/>
                      </a:pPr>
                      <a:r>
                        <a:rPr sz="1400"/>
                        <a:t>10</a:t>
                      </a:r>
                    </a:p>
                  </a:txBody>
                  <a:tcPr marL="34290" marR="34290" marT="34290" marB="34290" horzOverflow="overflow"/>
                </a:tc>
                <a:tc>
                  <a:txBody>
                    <a:bodyPr/>
                    <a:lstStyle/>
                    <a:p>
                      <a:pPr algn="l">
                        <a:defRPr sz="1800"/>
                      </a:pPr>
                      <a:r>
                        <a:rPr sz="1400"/>
                        <a:t>11</a:t>
                      </a:r>
                    </a:p>
                  </a:txBody>
                  <a:tcPr marL="34290" marR="34290" marT="34290" marB="34290" horzOverflow="overflow"/>
                </a:tc>
                <a:tc>
                  <a:txBody>
                    <a:bodyPr/>
                    <a:lstStyle/>
                    <a:p>
                      <a:pPr algn="l">
                        <a:defRPr sz="1800"/>
                      </a:pPr>
                      <a:r>
                        <a:rPr sz="1400"/>
                        <a:t>12</a:t>
                      </a:r>
                    </a:p>
                  </a:txBody>
                  <a:tcPr marL="34290" marR="34290" marT="34290" marB="34290" horzOverflow="overflow"/>
                </a:tc>
                <a:tc>
                  <a:txBody>
                    <a:bodyPr/>
                    <a:lstStyle/>
                    <a:p>
                      <a:pPr algn="l">
                        <a:defRPr sz="1800"/>
                      </a:pPr>
                      <a:r>
                        <a:rPr sz="1400"/>
                        <a:t>13</a:t>
                      </a:r>
                    </a:p>
                  </a:txBody>
                  <a:tcPr marL="34290" marR="34290" marT="34290" marB="34290" horzOverflow="overflow"/>
                </a:tc>
                <a:tc>
                  <a:txBody>
                    <a:bodyPr/>
                    <a:lstStyle/>
                    <a:p>
                      <a:pPr algn="l">
                        <a:defRPr sz="1800"/>
                      </a:pPr>
                      <a:r>
                        <a:rPr sz="1400"/>
                        <a:t>14</a:t>
                      </a:r>
                    </a:p>
                  </a:txBody>
                  <a:tcPr marL="34290" marR="34290" marT="34290" marB="34290" horzOverflow="overflow"/>
                </a:tc>
                <a:tc>
                  <a:txBody>
                    <a:bodyPr/>
                    <a:lstStyle/>
                    <a:p>
                      <a:pPr algn="l">
                        <a:defRPr sz="1800"/>
                      </a:pPr>
                      <a:r>
                        <a:rPr sz="1400"/>
                        <a:t>15</a:t>
                      </a:r>
                    </a:p>
                  </a:txBody>
                  <a:tcPr marL="34290" marR="34290" marT="34290" marB="34290" horzOverflow="overflow"/>
                </a:tc>
                <a:tc>
                  <a:txBody>
                    <a:bodyPr/>
                    <a:lstStyle/>
                    <a:p>
                      <a:pPr algn="l">
                        <a:defRPr sz="1800"/>
                      </a:pPr>
                      <a:r>
                        <a:rPr sz="1400"/>
                        <a:t>16</a:t>
                      </a:r>
                    </a:p>
                  </a:txBody>
                  <a:tcPr marL="34290" marR="34290" marT="34290" marB="34290" horzOverflow="overflow"/>
                </a:tc>
                <a:tc>
                  <a:txBody>
                    <a:bodyPr/>
                    <a:lstStyle/>
                    <a:p>
                      <a:pPr algn="l">
                        <a:defRPr sz="1800"/>
                      </a:pPr>
                      <a:r>
                        <a:rPr sz="1400"/>
                        <a:t>17</a:t>
                      </a:r>
                    </a:p>
                  </a:txBody>
                  <a:tcPr marL="34290" marR="34290" marT="34290" marB="34290" horzOverflow="overflow"/>
                </a:tc>
                <a:tc>
                  <a:txBody>
                    <a:bodyPr/>
                    <a:lstStyle/>
                    <a:p>
                      <a:pPr algn="l">
                        <a:defRPr sz="1800"/>
                      </a:pPr>
                      <a:r>
                        <a:rPr sz="1400"/>
                        <a:t>18</a:t>
                      </a:r>
                    </a:p>
                  </a:txBody>
                  <a:tcPr marL="34290" marR="34290" marT="34290" marB="34290" horzOverflow="overflow"/>
                </a:tc>
                <a:tc>
                  <a:txBody>
                    <a:bodyPr/>
                    <a:lstStyle/>
                    <a:p>
                      <a:pPr algn="l">
                        <a:defRPr sz="1800"/>
                      </a:pPr>
                      <a:r>
                        <a:rPr sz="1400"/>
                        <a:t>19</a:t>
                      </a:r>
                    </a:p>
                  </a:txBody>
                  <a:tcPr marL="34290" marR="34290" marT="34290" marB="34290" horzOverflow="overflow"/>
                </a:tc>
                <a:extLst>
                  <a:ext uri="{0D108BD9-81ED-4DB2-BD59-A6C34878D82A}">
                    <a16:rowId xmlns:a16="http://schemas.microsoft.com/office/drawing/2014/main" val="10000"/>
                  </a:ext>
                </a:extLst>
              </a:tr>
            </a:tbl>
          </a:graphicData>
        </a:graphic>
      </p:graphicFrame>
      <p:graphicFrame>
        <p:nvGraphicFramePr>
          <p:cNvPr id="310" name="Table 5"/>
          <p:cNvGraphicFramePr/>
          <p:nvPr/>
        </p:nvGraphicFramePr>
        <p:xfrm>
          <a:off x="951099" y="4908724"/>
          <a:ext cx="7854752" cy="480060"/>
        </p:xfrm>
        <a:graphic>
          <a:graphicData uri="http://schemas.openxmlformats.org/drawingml/2006/table">
            <a:tbl>
              <a:tblPr>
                <a:tableStyleId>{4C3C2611-4C71-4FC5-86AE-919BDF0F9419}</a:tableStyleId>
              </a:tblPr>
              <a:tblGrid>
                <a:gridCol w="413408">
                  <a:extLst>
                    <a:ext uri="{9D8B030D-6E8A-4147-A177-3AD203B41FA5}">
                      <a16:colId xmlns:a16="http://schemas.microsoft.com/office/drawing/2014/main" val="20000"/>
                    </a:ext>
                  </a:extLst>
                </a:gridCol>
                <a:gridCol w="413408">
                  <a:extLst>
                    <a:ext uri="{9D8B030D-6E8A-4147-A177-3AD203B41FA5}">
                      <a16:colId xmlns:a16="http://schemas.microsoft.com/office/drawing/2014/main" val="20001"/>
                    </a:ext>
                  </a:extLst>
                </a:gridCol>
                <a:gridCol w="413408">
                  <a:extLst>
                    <a:ext uri="{9D8B030D-6E8A-4147-A177-3AD203B41FA5}">
                      <a16:colId xmlns:a16="http://schemas.microsoft.com/office/drawing/2014/main" val="20002"/>
                    </a:ext>
                  </a:extLst>
                </a:gridCol>
                <a:gridCol w="413408">
                  <a:extLst>
                    <a:ext uri="{9D8B030D-6E8A-4147-A177-3AD203B41FA5}">
                      <a16:colId xmlns:a16="http://schemas.microsoft.com/office/drawing/2014/main" val="20003"/>
                    </a:ext>
                  </a:extLst>
                </a:gridCol>
                <a:gridCol w="413408">
                  <a:extLst>
                    <a:ext uri="{9D8B030D-6E8A-4147-A177-3AD203B41FA5}">
                      <a16:colId xmlns:a16="http://schemas.microsoft.com/office/drawing/2014/main" val="20004"/>
                    </a:ext>
                  </a:extLst>
                </a:gridCol>
                <a:gridCol w="413408">
                  <a:extLst>
                    <a:ext uri="{9D8B030D-6E8A-4147-A177-3AD203B41FA5}">
                      <a16:colId xmlns:a16="http://schemas.microsoft.com/office/drawing/2014/main" val="20005"/>
                    </a:ext>
                  </a:extLst>
                </a:gridCol>
                <a:gridCol w="413408">
                  <a:extLst>
                    <a:ext uri="{9D8B030D-6E8A-4147-A177-3AD203B41FA5}">
                      <a16:colId xmlns:a16="http://schemas.microsoft.com/office/drawing/2014/main" val="20006"/>
                    </a:ext>
                  </a:extLst>
                </a:gridCol>
                <a:gridCol w="413408">
                  <a:extLst>
                    <a:ext uri="{9D8B030D-6E8A-4147-A177-3AD203B41FA5}">
                      <a16:colId xmlns:a16="http://schemas.microsoft.com/office/drawing/2014/main" val="20007"/>
                    </a:ext>
                  </a:extLst>
                </a:gridCol>
                <a:gridCol w="413408">
                  <a:extLst>
                    <a:ext uri="{9D8B030D-6E8A-4147-A177-3AD203B41FA5}">
                      <a16:colId xmlns:a16="http://schemas.microsoft.com/office/drawing/2014/main" val="20008"/>
                    </a:ext>
                  </a:extLst>
                </a:gridCol>
                <a:gridCol w="413408">
                  <a:extLst>
                    <a:ext uri="{9D8B030D-6E8A-4147-A177-3AD203B41FA5}">
                      <a16:colId xmlns:a16="http://schemas.microsoft.com/office/drawing/2014/main" val="20009"/>
                    </a:ext>
                  </a:extLst>
                </a:gridCol>
                <a:gridCol w="413408">
                  <a:extLst>
                    <a:ext uri="{9D8B030D-6E8A-4147-A177-3AD203B41FA5}">
                      <a16:colId xmlns:a16="http://schemas.microsoft.com/office/drawing/2014/main" val="20010"/>
                    </a:ext>
                  </a:extLst>
                </a:gridCol>
                <a:gridCol w="413408">
                  <a:extLst>
                    <a:ext uri="{9D8B030D-6E8A-4147-A177-3AD203B41FA5}">
                      <a16:colId xmlns:a16="http://schemas.microsoft.com/office/drawing/2014/main" val="20011"/>
                    </a:ext>
                  </a:extLst>
                </a:gridCol>
                <a:gridCol w="413408">
                  <a:extLst>
                    <a:ext uri="{9D8B030D-6E8A-4147-A177-3AD203B41FA5}">
                      <a16:colId xmlns:a16="http://schemas.microsoft.com/office/drawing/2014/main" val="20012"/>
                    </a:ext>
                  </a:extLst>
                </a:gridCol>
                <a:gridCol w="413408">
                  <a:extLst>
                    <a:ext uri="{9D8B030D-6E8A-4147-A177-3AD203B41FA5}">
                      <a16:colId xmlns:a16="http://schemas.microsoft.com/office/drawing/2014/main" val="20013"/>
                    </a:ext>
                  </a:extLst>
                </a:gridCol>
                <a:gridCol w="413408">
                  <a:extLst>
                    <a:ext uri="{9D8B030D-6E8A-4147-A177-3AD203B41FA5}">
                      <a16:colId xmlns:a16="http://schemas.microsoft.com/office/drawing/2014/main" val="20014"/>
                    </a:ext>
                  </a:extLst>
                </a:gridCol>
                <a:gridCol w="413408">
                  <a:extLst>
                    <a:ext uri="{9D8B030D-6E8A-4147-A177-3AD203B41FA5}">
                      <a16:colId xmlns:a16="http://schemas.microsoft.com/office/drawing/2014/main" val="20015"/>
                    </a:ext>
                  </a:extLst>
                </a:gridCol>
                <a:gridCol w="413408">
                  <a:extLst>
                    <a:ext uri="{9D8B030D-6E8A-4147-A177-3AD203B41FA5}">
                      <a16:colId xmlns:a16="http://schemas.microsoft.com/office/drawing/2014/main" val="20016"/>
                    </a:ext>
                  </a:extLst>
                </a:gridCol>
                <a:gridCol w="413408">
                  <a:extLst>
                    <a:ext uri="{9D8B030D-6E8A-4147-A177-3AD203B41FA5}">
                      <a16:colId xmlns:a16="http://schemas.microsoft.com/office/drawing/2014/main" val="20017"/>
                    </a:ext>
                  </a:extLst>
                </a:gridCol>
                <a:gridCol w="413408">
                  <a:extLst>
                    <a:ext uri="{9D8B030D-6E8A-4147-A177-3AD203B41FA5}">
                      <a16:colId xmlns:a16="http://schemas.microsoft.com/office/drawing/2014/main" val="20018"/>
                    </a:ext>
                  </a:extLst>
                </a:gridCol>
              </a:tblGrid>
              <a:tr h="480060">
                <a:tc>
                  <a:txBody>
                    <a:bodyPr/>
                    <a:lstStyle/>
                    <a:p>
                      <a:pPr algn="l">
                        <a:defRPr sz="1400">
                          <a:solidFill>
                            <a:srgbClr val="C00000"/>
                          </a:solidFill>
                        </a:defRPr>
                      </a:pPr>
                      <a:endParaRPr/>
                    </a:p>
                  </a:txBody>
                  <a:tcPr marL="34290" marR="34290" marT="34290" marB="34290" horzOverflow="overflow"/>
                </a:tc>
                <a:tc>
                  <a:txBody>
                    <a:bodyPr/>
                    <a:lstStyle/>
                    <a:p>
                      <a:pPr algn="l">
                        <a:defRPr sz="1400">
                          <a:solidFill>
                            <a:srgbClr val="C00000"/>
                          </a:solidFill>
                        </a:defRPr>
                      </a:pPr>
                      <a:endParaRPr/>
                    </a:p>
                  </a:txBody>
                  <a:tcPr marL="34290" marR="34290" marT="34290" marB="34290" horzOverflow="overflow"/>
                </a:tc>
                <a:tc>
                  <a:txBody>
                    <a:bodyPr/>
                    <a:lstStyle/>
                    <a:p>
                      <a:pPr algn="ctr">
                        <a:defRPr sz="1800"/>
                      </a:pPr>
                      <a:r>
                        <a:rPr sz="1400" b="1">
                          <a:solidFill>
                            <a:srgbClr val="C00000"/>
                          </a:solidFill>
                          <a:latin typeface="+mn-lt"/>
                          <a:ea typeface="+mn-ea"/>
                          <a:cs typeface="+mn-cs"/>
                          <a:sym typeface="Helvetica"/>
                        </a:rPr>
                        <a:t>6</a:t>
                      </a:r>
                    </a:p>
                  </a:txBody>
                  <a:tcPr marL="34290" marR="34290" marT="34290" marB="34290" horzOverflow="overflow"/>
                </a:tc>
                <a:tc>
                  <a:txBody>
                    <a:bodyPr/>
                    <a:lstStyle/>
                    <a:p>
                      <a:pPr algn="l">
                        <a:defRPr sz="1400">
                          <a:solidFill>
                            <a:srgbClr val="C00000"/>
                          </a:solidFill>
                        </a:defRPr>
                      </a:pPr>
                      <a:endParaRPr/>
                    </a:p>
                  </a:txBody>
                  <a:tcPr marL="34290" marR="34290" marT="34290" marB="34290" horzOverflow="overflow"/>
                </a:tc>
                <a:tc>
                  <a:txBody>
                    <a:bodyPr/>
                    <a:lstStyle/>
                    <a:p>
                      <a:pPr algn="l">
                        <a:defRPr sz="1400">
                          <a:solidFill>
                            <a:srgbClr val="C00000"/>
                          </a:solidFill>
                        </a:defRPr>
                      </a:pPr>
                      <a:endParaRPr/>
                    </a:p>
                  </a:txBody>
                  <a:tcPr marL="34290" marR="34290" marT="34290" marB="34290" horzOverflow="overflow"/>
                </a:tc>
                <a:tc>
                  <a:txBody>
                    <a:bodyPr/>
                    <a:lstStyle/>
                    <a:p>
                      <a:pPr algn="l">
                        <a:defRPr sz="1400">
                          <a:solidFill>
                            <a:srgbClr val="C00000"/>
                          </a:solidFill>
                        </a:defRPr>
                      </a:pPr>
                      <a:endParaRPr/>
                    </a:p>
                  </a:txBody>
                  <a:tcPr marL="34290" marR="34290" marT="34290" marB="34290" horzOverflow="overflow"/>
                </a:tc>
                <a:tc>
                  <a:txBody>
                    <a:bodyPr/>
                    <a:lstStyle/>
                    <a:p>
                      <a:pPr algn="ctr">
                        <a:defRPr sz="1800"/>
                      </a:pPr>
                      <a:r>
                        <a:rPr sz="1400" b="1">
                          <a:solidFill>
                            <a:srgbClr val="C00000"/>
                          </a:solidFill>
                          <a:latin typeface="+mn-lt"/>
                          <a:ea typeface="+mn-ea"/>
                          <a:cs typeface="+mn-cs"/>
                          <a:sym typeface="Helvetica"/>
                        </a:rPr>
                        <a:t>18</a:t>
                      </a:r>
                    </a:p>
                  </a:txBody>
                  <a:tcPr marL="34290" marR="34290" marT="34290" marB="34290" horzOverflow="overflow"/>
                </a:tc>
                <a:tc>
                  <a:txBody>
                    <a:bodyPr/>
                    <a:lstStyle/>
                    <a:p>
                      <a:pPr algn="l">
                        <a:defRPr sz="1400">
                          <a:solidFill>
                            <a:srgbClr val="C00000"/>
                          </a:solidFill>
                        </a:defRPr>
                      </a:pPr>
                      <a:endParaRPr/>
                    </a:p>
                  </a:txBody>
                  <a:tcPr marL="34290" marR="34290" marT="34290" marB="34290" horzOverflow="overflow"/>
                </a:tc>
                <a:tc>
                  <a:txBody>
                    <a:bodyPr/>
                    <a:lstStyle/>
                    <a:p>
                      <a:pPr algn="l">
                        <a:defRPr sz="1400">
                          <a:solidFill>
                            <a:srgbClr val="C00000"/>
                          </a:solidFill>
                        </a:defRPr>
                      </a:pPr>
                      <a:endParaRPr/>
                    </a:p>
                  </a:txBody>
                  <a:tcPr marL="34290" marR="34290" marT="34290" marB="34290" horzOverflow="overflow"/>
                </a:tc>
                <a:tc>
                  <a:txBody>
                    <a:bodyPr/>
                    <a:lstStyle/>
                    <a:p>
                      <a:pPr algn="ctr">
                        <a:defRPr sz="1800"/>
                      </a:pPr>
                      <a:r>
                        <a:rPr sz="1400" b="1">
                          <a:solidFill>
                            <a:srgbClr val="C00000"/>
                          </a:solidFill>
                          <a:latin typeface="+mn-lt"/>
                          <a:ea typeface="+mn-ea"/>
                          <a:cs typeface="+mn-cs"/>
                          <a:sym typeface="Helvetica"/>
                        </a:rPr>
                        <a:t>37</a:t>
                      </a:r>
                    </a:p>
                  </a:txBody>
                  <a:tcPr marL="34290" marR="34290" marT="34290" marB="34290" horzOverflow="overflow"/>
                </a:tc>
                <a:tc>
                  <a:txBody>
                    <a:bodyPr/>
                    <a:lstStyle/>
                    <a:p>
                      <a:pPr algn="l">
                        <a:defRPr sz="1400">
                          <a:solidFill>
                            <a:srgbClr val="C00000"/>
                          </a:solidFill>
                        </a:defRPr>
                      </a:pPr>
                      <a:endParaRPr/>
                    </a:p>
                  </a:txBody>
                  <a:tcPr marL="34290" marR="34290" marT="34290" marB="34290" horzOverflow="overflow"/>
                </a:tc>
                <a:tc>
                  <a:txBody>
                    <a:bodyPr/>
                    <a:lstStyle/>
                    <a:p>
                      <a:pPr algn="l">
                        <a:defRPr sz="1400">
                          <a:solidFill>
                            <a:srgbClr val="C00000"/>
                          </a:solidFill>
                        </a:defRPr>
                      </a:pPr>
                      <a:endParaRPr/>
                    </a:p>
                  </a:txBody>
                  <a:tcPr marL="34290" marR="34290" marT="34290" marB="34290" horzOverflow="overflow"/>
                </a:tc>
                <a:tc>
                  <a:txBody>
                    <a:bodyPr/>
                    <a:lstStyle/>
                    <a:p>
                      <a:pPr algn="ctr">
                        <a:defRPr sz="1800"/>
                      </a:pPr>
                      <a:r>
                        <a:rPr sz="1400" b="1">
                          <a:solidFill>
                            <a:srgbClr val="C00000"/>
                          </a:solidFill>
                          <a:latin typeface="+mn-lt"/>
                          <a:ea typeface="+mn-ea"/>
                          <a:cs typeface="+mn-cs"/>
                          <a:sym typeface="Helvetica"/>
                        </a:rPr>
                        <a:t>53</a:t>
                      </a:r>
                    </a:p>
                  </a:txBody>
                  <a:tcPr marL="34290" marR="34290" marT="34290" marB="34290" horzOverflow="overflow"/>
                </a:tc>
                <a:tc>
                  <a:txBody>
                    <a:bodyPr/>
                    <a:lstStyle/>
                    <a:p>
                      <a:pPr algn="ctr">
                        <a:defRPr sz="1800"/>
                      </a:pPr>
                      <a:r>
                        <a:rPr sz="1400" b="1">
                          <a:solidFill>
                            <a:srgbClr val="C00000"/>
                          </a:solidFill>
                          <a:latin typeface="+mn-lt"/>
                          <a:ea typeface="+mn-ea"/>
                          <a:cs typeface="+mn-cs"/>
                          <a:sym typeface="Helvetica"/>
                        </a:rPr>
                        <a:t>58</a:t>
                      </a:r>
                    </a:p>
                  </a:txBody>
                  <a:tcPr marL="34290" marR="34290" marT="34290" marB="34290" horzOverflow="overflow"/>
                </a:tc>
                <a:tc>
                  <a:txBody>
                    <a:bodyPr/>
                    <a:lstStyle/>
                    <a:p>
                      <a:pPr algn="ctr">
                        <a:defRPr sz="1800"/>
                      </a:pPr>
                      <a:r>
                        <a:rPr sz="1400" b="1">
                          <a:solidFill>
                            <a:srgbClr val="C00000"/>
                          </a:solidFill>
                          <a:latin typeface="+mn-lt"/>
                          <a:ea typeface="+mn-ea"/>
                          <a:cs typeface="+mn-cs"/>
                          <a:sym typeface="Helvetica"/>
                        </a:rPr>
                        <a:t>71</a:t>
                      </a:r>
                    </a:p>
                  </a:txBody>
                  <a:tcPr marL="34290" marR="34290" marT="34290" marB="34290" horzOverflow="overflow"/>
                </a:tc>
                <a:tc>
                  <a:txBody>
                    <a:bodyPr/>
                    <a:lstStyle/>
                    <a:p>
                      <a:pPr algn="ctr">
                        <a:defRPr sz="1800"/>
                      </a:pPr>
                      <a:r>
                        <a:rPr sz="1400" b="1">
                          <a:solidFill>
                            <a:srgbClr val="C00000"/>
                          </a:solidFill>
                          <a:latin typeface="+mn-lt"/>
                          <a:ea typeface="+mn-ea"/>
                          <a:cs typeface="+mn-cs"/>
                          <a:sym typeface="Helvetica"/>
                        </a:rPr>
                        <a:t>120</a:t>
                      </a:r>
                    </a:p>
                  </a:txBody>
                  <a:tcPr marL="34290" marR="34290" marT="34290" marB="34290" horzOverflow="overflow"/>
                </a:tc>
                <a:tc>
                  <a:txBody>
                    <a:bodyPr/>
                    <a:lstStyle/>
                    <a:p>
                      <a:pPr algn="ctr">
                        <a:defRPr sz="1800"/>
                      </a:pPr>
                      <a:r>
                        <a:rPr sz="1400" b="1">
                          <a:solidFill>
                            <a:srgbClr val="C00000"/>
                          </a:solidFill>
                          <a:latin typeface="+mn-lt"/>
                          <a:ea typeface="+mn-ea"/>
                          <a:cs typeface="+mn-cs"/>
                          <a:sym typeface="Helvetica"/>
                        </a:rPr>
                        <a:t>126</a:t>
                      </a:r>
                    </a:p>
                  </a:txBody>
                  <a:tcPr marL="34290" marR="34290" marT="34290" marB="34290" horzOverflow="overflow"/>
                </a:tc>
                <a:tc>
                  <a:txBody>
                    <a:bodyPr/>
                    <a:lstStyle/>
                    <a:p>
                      <a:pPr algn="l">
                        <a:defRPr sz="1800"/>
                      </a:pPr>
                      <a:r>
                        <a:rPr sz="1400" b="1">
                          <a:solidFill>
                            <a:srgbClr val="C00000"/>
                          </a:solidFill>
                          <a:latin typeface="+mn-lt"/>
                          <a:ea typeface="+mn-ea"/>
                          <a:cs typeface="+mn-cs"/>
                          <a:sym typeface="Helvetica"/>
                        </a:rPr>
                        <a:t>127</a:t>
                      </a:r>
                    </a:p>
                  </a:txBody>
                  <a:tcPr marL="34290" marR="34290" marT="34290" marB="34290" horzOverflow="overflow"/>
                </a:tc>
                <a:tc>
                  <a:txBody>
                    <a:bodyPr/>
                    <a:lstStyle/>
                    <a:p>
                      <a:pPr algn="ctr">
                        <a:defRPr sz="1400" b="1">
                          <a:solidFill>
                            <a:srgbClr val="C00000"/>
                          </a:solidFill>
                          <a:latin typeface="+mn-lt"/>
                          <a:ea typeface="+mn-ea"/>
                          <a:cs typeface="+mn-cs"/>
                          <a:sym typeface="Helvetica"/>
                        </a:defRPr>
                      </a:pPr>
                      <a:r>
                        <a:t>142</a:t>
                      </a:r>
                    </a:p>
                  </a:txBody>
                  <a:tcPr marL="34290" marR="34290" marT="34290" marB="34290" horzOverflow="overflow"/>
                </a:tc>
                <a:extLst>
                  <a:ext uri="{0D108BD9-81ED-4DB2-BD59-A6C34878D82A}">
                    <a16:rowId xmlns:a16="http://schemas.microsoft.com/office/drawing/2014/main" val="10000"/>
                  </a:ext>
                </a:extLst>
              </a:tr>
            </a:tbl>
          </a:graphicData>
        </a:graphic>
      </p:graphicFrame>
      <p:grpSp>
        <p:nvGrpSpPr>
          <p:cNvPr id="313" name="Multiply 6"/>
          <p:cNvGrpSpPr/>
          <p:nvPr/>
        </p:nvGrpSpPr>
        <p:grpSpPr>
          <a:xfrm>
            <a:off x="5886765" y="2882059"/>
            <a:ext cx="168442" cy="169285"/>
            <a:chOff x="0" y="44458"/>
            <a:chExt cx="168440" cy="169283"/>
          </a:xfrm>
        </p:grpSpPr>
        <p:sp>
          <p:nvSpPr>
            <p:cNvPr id="311" name="Shape"/>
            <p:cNvSpPr/>
            <p:nvPr/>
          </p:nvSpPr>
          <p:spPr>
            <a:xfrm>
              <a:off x="0" y="44458"/>
              <a:ext cx="168441" cy="169285"/>
            </a:xfrm>
            <a:custGeom>
              <a:avLst/>
              <a:gdLst/>
              <a:ahLst/>
              <a:cxnLst>
                <a:cxn ang="0">
                  <a:pos x="wd2" y="hd2"/>
                </a:cxn>
                <a:cxn ang="5400000">
                  <a:pos x="wd2" y="hd2"/>
                </a:cxn>
                <a:cxn ang="10800000">
                  <a:pos x="wd2" y="hd2"/>
                </a:cxn>
                <a:cxn ang="16200000">
                  <a:pos x="wd2" y="hd2"/>
                </a:cxn>
              </a:cxnLst>
              <a:rect l="0" t="0" r="r" b="b"/>
              <a:pathLst>
                <a:path w="21600" h="21600" extrusionOk="0">
                  <a:moveTo>
                    <a:pt x="0" y="5180"/>
                  </a:moveTo>
                  <a:lnTo>
                    <a:pt x="5256" y="0"/>
                  </a:lnTo>
                  <a:lnTo>
                    <a:pt x="10800" y="5570"/>
                  </a:lnTo>
                  <a:lnTo>
                    <a:pt x="16344" y="0"/>
                  </a:lnTo>
                  <a:lnTo>
                    <a:pt x="21600" y="5180"/>
                  </a:lnTo>
                  <a:lnTo>
                    <a:pt x="16006" y="10800"/>
                  </a:lnTo>
                  <a:lnTo>
                    <a:pt x="21600" y="16420"/>
                  </a:lnTo>
                  <a:lnTo>
                    <a:pt x="16344" y="21600"/>
                  </a:lnTo>
                  <a:lnTo>
                    <a:pt x="10800" y="16030"/>
                  </a:lnTo>
                  <a:lnTo>
                    <a:pt x="5256" y="21600"/>
                  </a:lnTo>
                  <a:lnTo>
                    <a:pt x="0" y="16420"/>
                  </a:lnTo>
                  <a:lnTo>
                    <a:pt x="5594" y="10800"/>
                  </a:lnTo>
                  <a:close/>
                </a:path>
              </a:pathLst>
            </a:custGeom>
            <a:solidFill>
              <a:srgbClr val="C00000"/>
            </a:solidFill>
            <a:ln w="12700" cap="flat">
              <a:solidFill>
                <a:srgbClr val="FFFFFF"/>
              </a:solidFill>
              <a:prstDash val="solid"/>
              <a:round/>
            </a:ln>
            <a:effectLst/>
          </p:spPr>
          <p:txBody>
            <a:bodyPr wrap="square" lIns="45719" tIns="45719" rIns="45719" bIns="45719" numCol="1" anchor="ctr">
              <a:noAutofit/>
            </a:bodyPr>
            <a:lstStyle/>
            <a:p>
              <a:pPr algn="ctr">
                <a:defRPr sz="1300">
                  <a:solidFill>
                    <a:srgbClr val="FFFFFF"/>
                  </a:solidFill>
                </a:defRPr>
              </a:pPr>
              <a:endParaRPr/>
            </a:p>
          </p:txBody>
        </p:sp>
        <p:sp>
          <p:nvSpPr>
            <p:cNvPr id="312" name="Text"/>
            <p:cNvSpPr/>
            <p:nvPr/>
          </p:nvSpPr>
          <p:spPr>
            <a:xfrm>
              <a:off x="45719" y="129100"/>
              <a:ext cx="770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300">
                  <a:solidFill>
                    <a:srgbClr val="FFFFFF"/>
                  </a:solidFill>
                </a:defRPr>
              </a:lvl1pPr>
            </a:lstStyle>
            <a:p>
              <a:r>
                <a:t>  </a:t>
              </a:r>
            </a:p>
          </p:txBody>
        </p:sp>
      </p:grpSp>
      <p:pic>
        <p:nvPicPr>
          <p:cNvPr id="314" name="Picture 18" descr="Picture 18"/>
          <p:cNvPicPr>
            <a:picLocks noChangeAspect="1"/>
          </p:cNvPicPr>
          <p:nvPr/>
        </p:nvPicPr>
        <p:blipFill>
          <a:blip r:embed="rId2"/>
          <a:stretch>
            <a:fillRect/>
          </a:stretch>
        </p:blipFill>
        <p:spPr>
          <a:xfrm>
            <a:off x="2252977" y="3951304"/>
            <a:ext cx="217414" cy="620564"/>
          </a:xfrm>
          <a:prstGeom prst="rect">
            <a:avLst/>
          </a:prstGeom>
          <a:ln w="12700">
            <a:miter lim="400000"/>
          </a:ln>
        </p:spPr>
      </p:pic>
      <p:pic>
        <p:nvPicPr>
          <p:cNvPr id="315" name="Picture 24640" descr="Picture 24640"/>
          <p:cNvPicPr>
            <a:picLocks noChangeAspect="1"/>
          </p:cNvPicPr>
          <p:nvPr/>
        </p:nvPicPr>
        <p:blipFill>
          <a:blip r:embed="rId3"/>
          <a:stretch>
            <a:fillRect/>
          </a:stretch>
        </p:blipFill>
        <p:spPr>
          <a:xfrm>
            <a:off x="1087737" y="2333175"/>
            <a:ext cx="327670" cy="566379"/>
          </a:xfrm>
          <a:prstGeom prst="rect">
            <a:avLst/>
          </a:prstGeom>
          <a:ln w="12700">
            <a:miter lim="400000"/>
          </a:ln>
        </p:spPr>
      </p:pic>
      <p:pic>
        <p:nvPicPr>
          <p:cNvPr id="316" name="Picture 24642" descr="Picture 24642"/>
          <p:cNvPicPr>
            <a:picLocks noChangeAspect="1"/>
          </p:cNvPicPr>
          <p:nvPr/>
        </p:nvPicPr>
        <p:blipFill>
          <a:blip r:embed="rId4"/>
          <a:stretch>
            <a:fillRect/>
          </a:stretch>
        </p:blipFill>
        <p:spPr>
          <a:xfrm>
            <a:off x="5400271" y="4618501"/>
            <a:ext cx="249089" cy="551687"/>
          </a:xfrm>
          <a:prstGeom prst="rect">
            <a:avLst/>
          </a:prstGeom>
          <a:ln w="12700">
            <a:miter lim="400000"/>
          </a:ln>
        </p:spPr>
      </p:pic>
      <p:pic>
        <p:nvPicPr>
          <p:cNvPr id="317" name="Picture 24644" descr="Picture 24644"/>
          <p:cNvPicPr>
            <a:picLocks noChangeAspect="1"/>
          </p:cNvPicPr>
          <p:nvPr/>
        </p:nvPicPr>
        <p:blipFill>
          <a:blip r:embed="rId5"/>
          <a:stretch>
            <a:fillRect/>
          </a:stretch>
        </p:blipFill>
        <p:spPr>
          <a:xfrm>
            <a:off x="8505107" y="3054291"/>
            <a:ext cx="249494" cy="802392"/>
          </a:xfrm>
          <a:prstGeom prst="rect">
            <a:avLst/>
          </a:prstGeom>
          <a:ln>
            <a:solidFill>
              <a:srgbClr val="FFFFFF"/>
            </a:solidFill>
          </a:ln>
        </p:spPr>
      </p:pic>
      <p:sp>
        <p:nvSpPr>
          <p:cNvPr id="318" name="TextBox 77"/>
          <p:cNvSpPr txBox="1"/>
          <p:nvPr/>
        </p:nvSpPr>
        <p:spPr>
          <a:xfrm>
            <a:off x="807720" y="6095999"/>
            <a:ext cx="668190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Source: Sir Bill English, former NZ PM</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Footer Placeholder 2"/>
          <p:cNvSpPr txBox="1"/>
          <p:nvPr/>
        </p:nvSpPr>
        <p:spPr>
          <a:xfrm>
            <a:off x="515114" y="6529990"/>
            <a:ext cx="5654699" cy="186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700">
                <a:solidFill>
                  <a:srgbClr val="888888"/>
                </a:solidFill>
              </a:defRPr>
            </a:lvl1pPr>
          </a:lstStyle>
          <a:p>
            <a:r>
              <a:t>The Investment Approach: Australia and New Zealand</a:t>
            </a:r>
          </a:p>
        </p:txBody>
      </p:sp>
      <p:sp>
        <p:nvSpPr>
          <p:cNvPr id="321" name="Title 3"/>
          <p:cNvSpPr txBox="1">
            <a:spLocks noGrp="1"/>
          </p:cNvSpPr>
          <p:nvPr>
            <p:ph type="title"/>
          </p:nvPr>
        </p:nvSpPr>
        <p:spPr>
          <a:xfrm>
            <a:off x="370645" y="193184"/>
            <a:ext cx="8416168" cy="468002"/>
          </a:xfrm>
          <a:prstGeom prst="rect">
            <a:avLst/>
          </a:prstGeom>
        </p:spPr>
        <p:txBody>
          <a:bodyPr>
            <a:normAutofit fontScale="90000"/>
          </a:bodyPr>
          <a:lstStyle>
            <a:lvl1pPr defTabSz="694944">
              <a:defRPr sz="2964"/>
            </a:lvl1pPr>
          </a:lstStyle>
          <a:p>
            <a:r>
              <a:t>Understanding risk</a:t>
            </a:r>
          </a:p>
        </p:txBody>
      </p:sp>
      <p:sp>
        <p:nvSpPr>
          <p:cNvPr id="322" name="Text Placeholder 4"/>
          <p:cNvSpPr txBox="1">
            <a:spLocks noGrp="1"/>
          </p:cNvSpPr>
          <p:nvPr>
            <p:ph type="body" sz="quarter" idx="1"/>
          </p:nvPr>
        </p:nvSpPr>
        <p:spPr>
          <a:xfrm>
            <a:off x="369889" y="1353139"/>
            <a:ext cx="8416926" cy="346250"/>
          </a:xfrm>
          <a:prstGeom prst="rect">
            <a:avLst/>
          </a:prstGeom>
        </p:spPr>
        <p:txBody>
          <a:bodyPr lIns="34290" tIns="34290" rIns="34290" bIns="34290"/>
          <a:lstStyle>
            <a:lvl1pPr marL="0" indent="0">
              <a:spcBef>
                <a:spcPts val="400"/>
              </a:spcBef>
              <a:buSzTx/>
              <a:buNone/>
              <a:defRPr sz="1800"/>
            </a:lvl1pPr>
          </a:lstStyle>
          <a:p>
            <a:r>
              <a:t>The risk profile of this cohort reveals a long tail of increased risk. </a:t>
            </a:r>
          </a:p>
        </p:txBody>
      </p:sp>
      <p:sp>
        <p:nvSpPr>
          <p:cNvPr id="323" name="Rectangle 6"/>
          <p:cNvSpPr/>
          <p:nvPr/>
        </p:nvSpPr>
        <p:spPr>
          <a:xfrm>
            <a:off x="447610" y="5548562"/>
            <a:ext cx="8130531" cy="1270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600" i="1">
                <a:latin typeface="+mn-lt"/>
                <a:ea typeface="+mn-ea"/>
                <a:cs typeface="+mn-cs"/>
                <a:sym typeface="Helvetica"/>
              </a:defRPr>
            </a:lvl1pPr>
          </a:lstStyle>
          <a:p>
            <a:r>
              <a:t>  </a:t>
            </a:r>
          </a:p>
        </p:txBody>
      </p:sp>
      <p:sp>
        <p:nvSpPr>
          <p:cNvPr id="324" name="Rectangle 1"/>
          <p:cNvSpPr/>
          <p:nvPr/>
        </p:nvSpPr>
        <p:spPr>
          <a:xfrm>
            <a:off x="411912" y="5550020"/>
            <a:ext cx="4502988" cy="373093"/>
          </a:xfrm>
          <a:prstGeom prst="rect">
            <a:avLst/>
          </a:prstGeom>
          <a:solidFill>
            <a:srgbClr val="FFFFFF"/>
          </a:solidFill>
          <a:ln w="25400">
            <a:solidFill>
              <a:srgbClr val="FFFFFF"/>
            </a:solidFill>
          </a:ln>
        </p:spPr>
        <p:txBody>
          <a:bodyPr lIns="45719" rIns="45719" anchor="ctr"/>
          <a:lstStyle/>
          <a:p>
            <a:pPr algn="ctr">
              <a:defRPr sz="1300">
                <a:solidFill>
                  <a:srgbClr val="FFFFFF"/>
                </a:solidFill>
              </a:defRPr>
            </a:pPr>
            <a:endParaRPr/>
          </a:p>
        </p:txBody>
      </p:sp>
      <p:pic>
        <p:nvPicPr>
          <p:cNvPr id="325" name="Picture 14" descr="Picture 14"/>
          <p:cNvPicPr>
            <a:picLocks noChangeAspect="1"/>
          </p:cNvPicPr>
          <p:nvPr/>
        </p:nvPicPr>
        <p:blipFill>
          <a:blip r:embed="rId2"/>
          <a:stretch>
            <a:fillRect/>
          </a:stretch>
        </p:blipFill>
        <p:spPr>
          <a:xfrm>
            <a:off x="2238555" y="1707357"/>
            <a:ext cx="6704880" cy="3745212"/>
          </a:xfrm>
          <a:prstGeom prst="rect">
            <a:avLst/>
          </a:prstGeom>
          <a:ln w="12700">
            <a:miter lim="400000"/>
          </a:ln>
        </p:spPr>
      </p:pic>
      <p:sp>
        <p:nvSpPr>
          <p:cNvPr id="326" name="TextBox 15"/>
          <p:cNvSpPr txBox="1"/>
          <p:nvPr/>
        </p:nvSpPr>
        <p:spPr>
          <a:xfrm>
            <a:off x="3502110" y="5171533"/>
            <a:ext cx="3735670" cy="205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lgn="ctr">
              <a:defRPr sz="1000"/>
            </a:lvl1pPr>
          </a:lstStyle>
          <a:p>
            <a:r>
              <a:t>Risk of not achieving NCEA2 by age 18</a:t>
            </a:r>
          </a:p>
        </p:txBody>
      </p:sp>
      <p:sp>
        <p:nvSpPr>
          <p:cNvPr id="327" name="TextBox 16"/>
          <p:cNvSpPr txBox="1"/>
          <p:nvPr/>
        </p:nvSpPr>
        <p:spPr>
          <a:xfrm>
            <a:off x="1313156" y="1990544"/>
            <a:ext cx="975219" cy="205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lgn="r">
              <a:defRPr sz="1000"/>
            </a:lvl1pPr>
          </a:lstStyle>
          <a:p>
            <a:r>
              <a:t>2,500</a:t>
            </a:r>
          </a:p>
        </p:txBody>
      </p:sp>
      <p:sp>
        <p:nvSpPr>
          <p:cNvPr id="328" name="TextBox 17"/>
          <p:cNvSpPr txBox="1"/>
          <p:nvPr/>
        </p:nvSpPr>
        <p:spPr>
          <a:xfrm>
            <a:off x="1280805" y="4901960"/>
            <a:ext cx="975218" cy="205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lgn="r">
              <a:defRPr sz="1000"/>
            </a:lvl1pPr>
          </a:lstStyle>
          <a:p>
            <a:r>
              <a:t>0</a:t>
            </a:r>
          </a:p>
        </p:txBody>
      </p:sp>
      <p:sp>
        <p:nvSpPr>
          <p:cNvPr id="329" name="TextBox 18"/>
          <p:cNvSpPr txBox="1"/>
          <p:nvPr/>
        </p:nvSpPr>
        <p:spPr>
          <a:xfrm>
            <a:off x="1313154" y="3435470"/>
            <a:ext cx="975218" cy="2056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lgn="r">
              <a:defRPr sz="1000"/>
            </a:lvl1pPr>
          </a:lstStyle>
          <a:p>
            <a:r>
              <a:t>1,250</a:t>
            </a:r>
          </a:p>
        </p:txBody>
      </p:sp>
      <p:sp>
        <p:nvSpPr>
          <p:cNvPr id="330" name="TextBox 19"/>
          <p:cNvSpPr txBox="1"/>
          <p:nvPr/>
        </p:nvSpPr>
        <p:spPr>
          <a:xfrm>
            <a:off x="2165012" y="5096054"/>
            <a:ext cx="349803" cy="235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lgn="r">
              <a:defRPr sz="1300"/>
            </a:lvl1pPr>
          </a:lstStyle>
          <a:p>
            <a:r>
              <a:t>0%</a:t>
            </a:r>
          </a:p>
        </p:txBody>
      </p:sp>
      <p:sp>
        <p:nvSpPr>
          <p:cNvPr id="331" name="TextBox 20"/>
          <p:cNvSpPr txBox="1"/>
          <p:nvPr/>
        </p:nvSpPr>
        <p:spPr>
          <a:xfrm>
            <a:off x="8311333" y="5042141"/>
            <a:ext cx="565464" cy="23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lgn="r">
              <a:defRPr sz="1300"/>
            </a:lvl1pPr>
          </a:lstStyle>
          <a:p>
            <a:r>
              <a:t>100%</a:t>
            </a:r>
          </a:p>
        </p:txBody>
      </p:sp>
      <p:sp>
        <p:nvSpPr>
          <p:cNvPr id="332" name="TextBox 22"/>
          <p:cNvSpPr txBox="1"/>
          <p:nvPr/>
        </p:nvSpPr>
        <p:spPr>
          <a:xfrm rot="16200000">
            <a:off x="-155142" y="3340229"/>
            <a:ext cx="3735670" cy="205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lgn="ctr">
              <a:defRPr sz="1000"/>
            </a:lvl1pPr>
          </a:lstStyle>
          <a:p>
            <a:r>
              <a:t>Number of students</a:t>
            </a:r>
          </a:p>
        </p:txBody>
      </p:sp>
      <p:grpSp>
        <p:nvGrpSpPr>
          <p:cNvPr id="335" name="Speech Bubble: Oval 23"/>
          <p:cNvGrpSpPr/>
          <p:nvPr/>
        </p:nvGrpSpPr>
        <p:grpSpPr>
          <a:xfrm>
            <a:off x="4045789" y="2784111"/>
            <a:ext cx="2195424" cy="1311345"/>
            <a:chOff x="0" y="0"/>
            <a:chExt cx="2195422" cy="1311343"/>
          </a:xfrm>
        </p:grpSpPr>
        <p:sp>
          <p:nvSpPr>
            <p:cNvPr id="333" name="Quote Bubble"/>
            <p:cNvSpPr/>
            <p:nvPr/>
          </p:nvSpPr>
          <p:spPr>
            <a:xfrm>
              <a:off x="0" y="0"/>
              <a:ext cx="2195423" cy="1311344"/>
            </a:xfrm>
            <a:prstGeom prst="wedgeEllipseCallout">
              <a:avLst>
                <a:gd name="adj1" fmla="val -20833"/>
                <a:gd name="adj2" fmla="val 62500"/>
              </a:avLst>
            </a:prstGeom>
            <a:solidFill>
              <a:srgbClr val="218C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4" name="48,077 low-risk students have an average risk of 27%"/>
            <p:cNvSpPr txBox="1"/>
            <p:nvPr/>
          </p:nvSpPr>
          <p:spPr>
            <a:xfrm>
              <a:off x="367231" y="221771"/>
              <a:ext cx="1460961" cy="867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sz="1300">
                  <a:solidFill>
                    <a:srgbClr val="FFFFFF"/>
                  </a:solidFill>
                </a:defRPr>
              </a:pPr>
              <a:r>
                <a:t>48,077 low-risk students have an </a:t>
              </a:r>
              <a:r>
                <a:rPr b="1">
                  <a:latin typeface="+mn-lt"/>
                  <a:ea typeface="+mn-ea"/>
                  <a:cs typeface="+mn-cs"/>
                  <a:sym typeface="Helvetica"/>
                </a:rPr>
                <a:t>average </a:t>
              </a:r>
              <a:r>
                <a:t>risk of 27%</a:t>
              </a:r>
            </a:p>
          </p:txBody>
        </p:sp>
      </p:grpSp>
      <p:grpSp>
        <p:nvGrpSpPr>
          <p:cNvPr id="338" name="Speech Bubble: Oval 25"/>
          <p:cNvGrpSpPr/>
          <p:nvPr/>
        </p:nvGrpSpPr>
        <p:grpSpPr>
          <a:xfrm>
            <a:off x="7388524" y="3722234"/>
            <a:ext cx="2022895" cy="1063336"/>
            <a:chOff x="0" y="0"/>
            <a:chExt cx="2022893" cy="1063334"/>
          </a:xfrm>
        </p:grpSpPr>
        <p:sp>
          <p:nvSpPr>
            <p:cNvPr id="336" name="Quote Bubble"/>
            <p:cNvSpPr/>
            <p:nvPr/>
          </p:nvSpPr>
          <p:spPr>
            <a:xfrm>
              <a:off x="0" y="0"/>
              <a:ext cx="2022894" cy="1063335"/>
            </a:xfrm>
            <a:prstGeom prst="wedgeEllipseCallout">
              <a:avLst>
                <a:gd name="adj1" fmla="val -20833"/>
                <a:gd name="adj2" fmla="val 62500"/>
              </a:avLst>
            </a:prstGeom>
            <a:solidFill>
              <a:srgbClr val="218C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7" name="6,990 high risk students have an average risk of 76%"/>
            <p:cNvSpPr txBox="1"/>
            <p:nvPr/>
          </p:nvSpPr>
          <p:spPr>
            <a:xfrm>
              <a:off x="330535" y="109196"/>
              <a:ext cx="1361824" cy="844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p>
              <a:pPr algn="ctr">
                <a:defRPr sz="1300">
                  <a:solidFill>
                    <a:srgbClr val="FFFFFF"/>
                  </a:solidFill>
                </a:defRPr>
              </a:pPr>
              <a:r>
                <a:t>6,990 high risk students have an </a:t>
              </a:r>
              <a:r>
                <a:rPr b="1">
                  <a:latin typeface="+mn-lt"/>
                  <a:ea typeface="+mn-ea"/>
                  <a:cs typeface="+mn-cs"/>
                  <a:sym typeface="Helvetica"/>
                </a:rPr>
                <a:t>average </a:t>
              </a:r>
              <a:r>
                <a:t>risk of 76%</a:t>
              </a:r>
            </a:p>
          </p:txBody>
        </p:sp>
      </p:grpSp>
      <p:sp>
        <p:nvSpPr>
          <p:cNvPr id="339" name="TextBox 27"/>
          <p:cNvSpPr txBox="1"/>
          <p:nvPr/>
        </p:nvSpPr>
        <p:spPr>
          <a:xfrm>
            <a:off x="6445873" y="2227772"/>
            <a:ext cx="1988821" cy="7009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lgn="ctr">
              <a:defRPr sz="1000"/>
            </a:lvl1pPr>
          </a:lstStyle>
          <a:p>
            <a:r>
              <a:t>The hypothetical cost effectiveness of interventions increases when they are delivered to the students who need them most.</a:t>
            </a:r>
          </a:p>
        </p:txBody>
      </p:sp>
      <p:pic>
        <p:nvPicPr>
          <p:cNvPr id="340" name="Picture 7" descr="Picture 7"/>
          <p:cNvPicPr>
            <a:picLocks noChangeAspect="1"/>
          </p:cNvPicPr>
          <p:nvPr/>
        </p:nvPicPr>
        <p:blipFill>
          <a:blip r:embed="rId3"/>
          <a:stretch>
            <a:fillRect/>
          </a:stretch>
        </p:blipFill>
        <p:spPr>
          <a:xfrm>
            <a:off x="708241" y="4683943"/>
            <a:ext cx="405847" cy="822072"/>
          </a:xfrm>
          <a:prstGeom prst="rect">
            <a:avLst/>
          </a:prstGeom>
          <a:ln w="12700">
            <a:miter lim="400000"/>
          </a:ln>
        </p:spPr>
      </p:pic>
      <p:sp>
        <p:nvSpPr>
          <p:cNvPr id="341" name="TextBox 21"/>
          <p:cNvSpPr txBox="1"/>
          <p:nvPr/>
        </p:nvSpPr>
        <p:spPr>
          <a:xfrm>
            <a:off x="807720" y="6095999"/>
            <a:ext cx="668190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Source: Sir Bill English, former NZ PM</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Arrow: Up 5"/>
          <p:cNvSpPr/>
          <p:nvPr/>
        </p:nvSpPr>
        <p:spPr>
          <a:xfrm>
            <a:off x="281932" y="1978403"/>
            <a:ext cx="1150636" cy="3505043"/>
          </a:xfrm>
          <a:custGeom>
            <a:avLst/>
            <a:gdLst/>
            <a:ahLst/>
            <a:cxnLst>
              <a:cxn ang="0">
                <a:pos x="wd2" y="hd2"/>
              </a:cxn>
              <a:cxn ang="5400000">
                <a:pos x="wd2" y="hd2"/>
              </a:cxn>
              <a:cxn ang="10800000">
                <a:pos x="wd2" y="hd2"/>
              </a:cxn>
              <a:cxn ang="16200000">
                <a:pos x="wd2" y="hd2"/>
              </a:cxn>
            </a:cxnLst>
            <a:rect l="0" t="0" r="r" b="b"/>
            <a:pathLst>
              <a:path w="21600" h="21600" extrusionOk="0">
                <a:moveTo>
                  <a:pt x="0" y="3545"/>
                </a:moveTo>
                <a:lnTo>
                  <a:pt x="10800" y="0"/>
                </a:lnTo>
                <a:lnTo>
                  <a:pt x="21600" y="3545"/>
                </a:lnTo>
                <a:lnTo>
                  <a:pt x="16200" y="3545"/>
                </a:lnTo>
                <a:lnTo>
                  <a:pt x="16200" y="21600"/>
                </a:lnTo>
                <a:lnTo>
                  <a:pt x="5400" y="21600"/>
                </a:lnTo>
                <a:lnTo>
                  <a:pt x="5400" y="3545"/>
                </a:lnTo>
                <a:close/>
              </a:path>
            </a:pathLst>
          </a:custGeom>
          <a:solidFill>
            <a:srgbClr val="E6B9B8"/>
          </a:solidFill>
          <a:ln w="12700">
            <a:miter lim="400000"/>
          </a:ln>
        </p:spPr>
        <p:txBody>
          <a:bodyPr lIns="45719" rIns="45719" anchor="ctr"/>
          <a:lstStyle/>
          <a:p>
            <a:pPr algn="ctr">
              <a:defRPr sz="1300">
                <a:solidFill>
                  <a:srgbClr val="FFFFFF"/>
                </a:solidFill>
              </a:defRPr>
            </a:pPr>
            <a:endParaRPr/>
          </a:p>
        </p:txBody>
      </p:sp>
      <p:sp>
        <p:nvSpPr>
          <p:cNvPr id="344" name="Arrow: Up 11"/>
          <p:cNvSpPr/>
          <p:nvPr/>
        </p:nvSpPr>
        <p:spPr>
          <a:xfrm rot="10800000">
            <a:off x="454088" y="3636095"/>
            <a:ext cx="1430994" cy="1564098"/>
          </a:xfrm>
          <a:custGeom>
            <a:avLst/>
            <a:gdLst/>
            <a:ahLst/>
            <a:cxnLst>
              <a:cxn ang="0">
                <a:pos x="wd2" y="hd2"/>
              </a:cxn>
              <a:cxn ang="5400000">
                <a:pos x="wd2" y="hd2"/>
              </a:cxn>
              <a:cxn ang="10800000">
                <a:pos x="wd2" y="hd2"/>
              </a:cxn>
              <a:cxn ang="16200000">
                <a:pos x="wd2" y="hd2"/>
              </a:cxn>
            </a:cxnLst>
            <a:rect l="0" t="0" r="r" b="b"/>
            <a:pathLst>
              <a:path w="21600" h="21600" extrusionOk="0">
                <a:moveTo>
                  <a:pt x="0" y="9881"/>
                </a:moveTo>
                <a:lnTo>
                  <a:pt x="10800" y="0"/>
                </a:lnTo>
                <a:lnTo>
                  <a:pt x="21600" y="9881"/>
                </a:lnTo>
                <a:lnTo>
                  <a:pt x="16200" y="9881"/>
                </a:lnTo>
                <a:lnTo>
                  <a:pt x="16200" y="21600"/>
                </a:lnTo>
                <a:lnTo>
                  <a:pt x="5400" y="21600"/>
                </a:lnTo>
                <a:lnTo>
                  <a:pt x="5400" y="9881"/>
                </a:lnTo>
                <a:close/>
              </a:path>
            </a:pathLst>
          </a:custGeom>
          <a:solidFill>
            <a:schemeClr val="accent5"/>
          </a:solidFill>
          <a:ln w="12700">
            <a:miter lim="400000"/>
          </a:ln>
        </p:spPr>
        <p:txBody>
          <a:bodyPr lIns="45719" rIns="45719" anchor="ctr"/>
          <a:lstStyle/>
          <a:p>
            <a:pPr algn="ctr">
              <a:defRPr sz="1300">
                <a:solidFill>
                  <a:srgbClr val="FFFFFF"/>
                </a:solidFill>
              </a:defRPr>
            </a:pPr>
            <a:endParaRPr/>
          </a:p>
        </p:txBody>
      </p:sp>
      <p:sp>
        <p:nvSpPr>
          <p:cNvPr id="345" name="Title 3"/>
          <p:cNvSpPr txBox="1">
            <a:spLocks noGrp="1"/>
          </p:cNvSpPr>
          <p:nvPr>
            <p:ph type="title"/>
          </p:nvPr>
        </p:nvSpPr>
        <p:spPr>
          <a:xfrm>
            <a:off x="446126" y="1099186"/>
            <a:ext cx="8416168" cy="351001"/>
          </a:xfrm>
          <a:prstGeom prst="rect">
            <a:avLst/>
          </a:prstGeom>
        </p:spPr>
        <p:txBody>
          <a:bodyPr>
            <a:normAutofit fontScale="90000"/>
          </a:bodyPr>
          <a:lstStyle>
            <a:lvl1pPr algn="l" defTabSz="420623">
              <a:lnSpc>
                <a:spcPct val="90000"/>
              </a:lnSpc>
              <a:defRPr sz="2024"/>
            </a:lvl1pPr>
          </a:lstStyle>
          <a:p>
            <a:r>
              <a:t>Aggregate liability valuation</a:t>
            </a:r>
          </a:p>
        </p:txBody>
      </p:sp>
      <p:sp>
        <p:nvSpPr>
          <p:cNvPr id="346" name="TextBox 7"/>
          <p:cNvSpPr txBox="1"/>
          <p:nvPr/>
        </p:nvSpPr>
        <p:spPr>
          <a:xfrm>
            <a:off x="400912" y="2071418"/>
            <a:ext cx="1365564" cy="255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1500" b="1">
                <a:latin typeface="+mn-lt"/>
                <a:ea typeface="+mn-ea"/>
                <a:cs typeface="+mn-cs"/>
                <a:sym typeface="Helvetica"/>
              </a:defRPr>
            </a:lvl1pPr>
          </a:lstStyle>
          <a:p>
            <a:r>
              <a:t>Total liability </a:t>
            </a:r>
          </a:p>
        </p:txBody>
      </p:sp>
      <p:graphicFrame>
        <p:nvGraphicFramePr>
          <p:cNvPr id="347" name="Chart 12"/>
          <p:cNvGraphicFramePr/>
          <p:nvPr/>
        </p:nvGraphicFramePr>
        <p:xfrm>
          <a:off x="3175661" y="1949327"/>
          <a:ext cx="4998827" cy="3205582"/>
        </p:xfrm>
        <a:graphic>
          <a:graphicData uri="http://schemas.openxmlformats.org/drawingml/2006/chart">
            <c:chart xmlns:c="http://schemas.openxmlformats.org/drawingml/2006/chart" xmlns:r="http://schemas.openxmlformats.org/officeDocument/2006/relationships" r:id="rId2"/>
          </a:graphicData>
        </a:graphic>
      </p:graphicFrame>
      <p:sp>
        <p:nvSpPr>
          <p:cNvPr id="348" name="Rectangle 1"/>
          <p:cNvSpPr/>
          <p:nvPr/>
        </p:nvSpPr>
        <p:spPr>
          <a:xfrm>
            <a:off x="7452788" y="2239001"/>
            <a:ext cx="628651" cy="862728"/>
          </a:xfrm>
          <a:prstGeom prst="rect">
            <a:avLst/>
          </a:prstGeom>
          <a:ln w="25400">
            <a:solidFill>
              <a:srgbClr val="000000"/>
            </a:solidFill>
          </a:ln>
        </p:spPr>
        <p:txBody>
          <a:bodyPr lIns="45719" rIns="45719"/>
          <a:lstStyle/>
          <a:p>
            <a:pPr>
              <a:defRPr>
                <a:solidFill>
                  <a:srgbClr val="FFFFFF"/>
                </a:solidFill>
              </a:defRPr>
            </a:pPr>
            <a:endParaRPr/>
          </a:p>
        </p:txBody>
      </p:sp>
      <p:sp>
        <p:nvSpPr>
          <p:cNvPr id="349" name="Rectangle 13"/>
          <p:cNvSpPr/>
          <p:nvPr/>
        </p:nvSpPr>
        <p:spPr>
          <a:xfrm>
            <a:off x="628650" y="5634435"/>
            <a:ext cx="1428750" cy="221427"/>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350" name="TextBox 9"/>
          <p:cNvSpPr txBox="1"/>
          <p:nvPr/>
        </p:nvSpPr>
        <p:spPr>
          <a:xfrm rot="16200000">
            <a:off x="1837980" y="3394151"/>
            <a:ext cx="2767354" cy="205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1000"/>
            </a:lvl1pPr>
          </a:lstStyle>
          <a:p>
            <a:r>
              <a:t>Liability decrease related to experience, $billions</a:t>
            </a:r>
          </a:p>
        </p:txBody>
      </p:sp>
      <p:sp>
        <p:nvSpPr>
          <p:cNvPr id="351" name="TextBox 1"/>
          <p:cNvSpPr txBox="1"/>
          <p:nvPr/>
        </p:nvSpPr>
        <p:spPr>
          <a:xfrm>
            <a:off x="702838" y="2278913"/>
            <a:ext cx="1710618" cy="436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nchor="ctr">
            <a:spAutoFit/>
          </a:bodyPr>
          <a:lstStyle>
            <a:lvl1pPr>
              <a:lnSpc>
                <a:spcPct val="90000"/>
              </a:lnSpc>
              <a:defRPr sz="2400" b="1">
                <a:solidFill>
                  <a:srgbClr val="CE2027"/>
                </a:solidFill>
                <a:latin typeface="Franklin Gothic Medium"/>
                <a:ea typeface="Franklin Gothic Medium"/>
                <a:cs typeface="Franklin Gothic Medium"/>
                <a:sym typeface="Franklin Gothic Medium"/>
              </a:defRPr>
            </a:lvl1pPr>
          </a:lstStyle>
          <a:p>
            <a:r>
              <a:t>72.2 billion</a:t>
            </a:r>
          </a:p>
        </p:txBody>
      </p:sp>
      <p:sp>
        <p:nvSpPr>
          <p:cNvPr id="352" name="TextBox 2"/>
          <p:cNvSpPr txBox="1"/>
          <p:nvPr/>
        </p:nvSpPr>
        <p:spPr>
          <a:xfrm>
            <a:off x="239168" y="3209614"/>
            <a:ext cx="2508562" cy="576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nchor="ctr">
            <a:spAutoFit/>
          </a:bodyPr>
          <a:lstStyle>
            <a:lvl1pPr>
              <a:lnSpc>
                <a:spcPct val="90000"/>
              </a:lnSpc>
              <a:defRPr sz="3300" b="1">
                <a:solidFill>
                  <a:schemeClr val="accent1"/>
                </a:solidFill>
                <a:latin typeface="Franklin Gothic Medium"/>
                <a:ea typeface="Franklin Gothic Medium"/>
                <a:cs typeface="Franklin Gothic Medium"/>
                <a:sym typeface="Franklin Gothic Medium"/>
              </a:defRPr>
            </a:lvl1pPr>
          </a:lstStyle>
          <a:p>
            <a:r>
              <a:t>$13.7 billion​</a:t>
            </a:r>
          </a:p>
        </p:txBody>
      </p:sp>
      <p:sp>
        <p:nvSpPr>
          <p:cNvPr id="353" name="TextBox 8"/>
          <p:cNvSpPr txBox="1"/>
          <p:nvPr/>
        </p:nvSpPr>
        <p:spPr>
          <a:xfrm>
            <a:off x="1177290" y="3591824"/>
            <a:ext cx="1570439" cy="712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p>
            <a:pPr algn="r">
              <a:defRPr sz="1500" b="1">
                <a:latin typeface="+mn-lt"/>
                <a:ea typeface="+mn-ea"/>
                <a:cs typeface="+mn-cs"/>
                <a:sym typeface="Helvetica"/>
              </a:defRPr>
            </a:pPr>
            <a:r>
              <a:t>Liability reduction</a:t>
            </a:r>
          </a:p>
          <a:p>
            <a:pPr algn="r">
              <a:defRPr sz="1500"/>
            </a:pPr>
            <a:r>
              <a:t>attributable to system reform</a:t>
            </a:r>
          </a:p>
        </p:txBody>
      </p:sp>
      <p:sp>
        <p:nvSpPr>
          <p:cNvPr id="354" name="TextBox 14"/>
          <p:cNvSpPr txBox="1"/>
          <p:nvPr/>
        </p:nvSpPr>
        <p:spPr>
          <a:xfrm>
            <a:off x="7836881" y="3252160"/>
            <a:ext cx="1201661" cy="741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900"/>
            </a:lvl1pPr>
          </a:lstStyle>
          <a:p>
            <a:r>
              <a:t>Increase due to policy package to reduce child poverty – because of the method we employ, this can be isolated </a:t>
            </a:r>
          </a:p>
        </p:txBody>
      </p:sp>
      <p:sp>
        <p:nvSpPr>
          <p:cNvPr id="355" name="TextBox 15"/>
          <p:cNvSpPr txBox="1"/>
          <p:nvPr/>
        </p:nvSpPr>
        <p:spPr>
          <a:xfrm>
            <a:off x="7461184" y="4887493"/>
            <a:ext cx="3272000" cy="183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900"/>
            </a:lvl1pPr>
          </a:lstStyle>
          <a:p>
            <a:r>
              <a:t>Updated model assumptions</a:t>
            </a:r>
          </a:p>
        </p:txBody>
      </p:sp>
      <p:sp>
        <p:nvSpPr>
          <p:cNvPr id="356" name="TextBox 16"/>
          <p:cNvSpPr txBox="1"/>
          <p:nvPr/>
        </p:nvSpPr>
        <p:spPr>
          <a:xfrm>
            <a:off x="7461183" y="5103154"/>
            <a:ext cx="3272000" cy="1830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900"/>
            </a:lvl1pPr>
          </a:lstStyle>
          <a:p>
            <a:r>
              <a:t>Client numbers</a:t>
            </a:r>
          </a:p>
        </p:txBody>
      </p:sp>
      <p:sp>
        <p:nvSpPr>
          <p:cNvPr id="357" name="Arrow: Bent-Up 4"/>
          <p:cNvSpPr/>
          <p:nvPr/>
        </p:nvSpPr>
        <p:spPr>
          <a:xfrm rot="5400000">
            <a:off x="7374142" y="3202826"/>
            <a:ext cx="562314" cy="354547"/>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16493" y="16200"/>
                </a:lnTo>
                <a:lnTo>
                  <a:pt x="16493" y="5400"/>
                </a:lnTo>
                <a:lnTo>
                  <a:pt x="14790" y="5400"/>
                </a:lnTo>
                <a:lnTo>
                  <a:pt x="18195" y="0"/>
                </a:lnTo>
                <a:lnTo>
                  <a:pt x="21600" y="5400"/>
                </a:lnTo>
                <a:lnTo>
                  <a:pt x="19898" y="5400"/>
                </a:lnTo>
                <a:lnTo>
                  <a:pt x="19898" y="21600"/>
                </a:lnTo>
                <a:lnTo>
                  <a:pt x="0" y="21600"/>
                </a:lnTo>
                <a:close/>
              </a:path>
            </a:pathLst>
          </a:custGeom>
          <a:solidFill>
            <a:srgbClr val="000000"/>
          </a:solidFill>
          <a:ln w="12700">
            <a:miter lim="400000"/>
          </a:ln>
        </p:spPr>
        <p:txBody>
          <a:bodyPr lIns="45719" rIns="45719" anchor="ctr"/>
          <a:lstStyle/>
          <a:p>
            <a:pPr algn="ctr">
              <a:defRPr sz="1300">
                <a:solidFill>
                  <a:srgbClr val="FFFFFF"/>
                </a:solidFill>
              </a:defRPr>
            </a:pPr>
            <a:endParaRPr/>
          </a:p>
        </p:txBody>
      </p:sp>
      <p:sp>
        <p:nvSpPr>
          <p:cNvPr id="358" name="Rectangle 6"/>
          <p:cNvSpPr/>
          <p:nvPr/>
        </p:nvSpPr>
        <p:spPr>
          <a:xfrm>
            <a:off x="7316547" y="5141252"/>
            <a:ext cx="106034" cy="135149"/>
          </a:xfrm>
          <a:prstGeom prst="rect">
            <a:avLst/>
          </a:prstGeom>
          <a:solidFill>
            <a:srgbClr val="218CC7"/>
          </a:solidFill>
          <a:ln w="12700">
            <a:miter lim="400000"/>
          </a:ln>
        </p:spPr>
        <p:txBody>
          <a:bodyPr lIns="45719" rIns="45719" anchor="ctr"/>
          <a:lstStyle/>
          <a:p>
            <a:pPr algn="ctr">
              <a:defRPr sz="1300">
                <a:solidFill>
                  <a:srgbClr val="FFFFFF"/>
                </a:solidFill>
              </a:defRPr>
            </a:pPr>
            <a:endParaRPr/>
          </a:p>
        </p:txBody>
      </p:sp>
      <p:sp>
        <p:nvSpPr>
          <p:cNvPr id="359" name="Rectangle 20"/>
          <p:cNvSpPr/>
          <p:nvPr/>
        </p:nvSpPr>
        <p:spPr>
          <a:xfrm>
            <a:off x="7316547" y="4934848"/>
            <a:ext cx="106034" cy="125624"/>
          </a:xfrm>
          <a:prstGeom prst="rect">
            <a:avLst/>
          </a:prstGeom>
          <a:solidFill>
            <a:srgbClr val="6EC7B3"/>
          </a:solidFill>
          <a:ln w="12700">
            <a:miter lim="400000"/>
          </a:ln>
        </p:spPr>
        <p:txBody>
          <a:bodyPr lIns="45719" rIns="45719" anchor="ctr"/>
          <a:lstStyle/>
          <a:p>
            <a:pPr algn="ctr">
              <a:defRPr sz="1300">
                <a:solidFill>
                  <a:srgbClr val="FFFFFF"/>
                </a:solidFill>
              </a:defRPr>
            </a:pPr>
            <a:endParaRPr/>
          </a:p>
        </p:txBody>
      </p:sp>
      <p:sp>
        <p:nvSpPr>
          <p:cNvPr id="360" name="TextBox 17"/>
          <p:cNvSpPr txBox="1"/>
          <p:nvPr/>
        </p:nvSpPr>
        <p:spPr>
          <a:xfrm>
            <a:off x="807720" y="6095999"/>
            <a:ext cx="668190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Source: Sir Bill English, former NZ PM</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itle 2"/>
          <p:cNvSpPr txBox="1">
            <a:spLocks noGrp="1"/>
          </p:cNvSpPr>
          <p:nvPr>
            <p:ph type="title"/>
          </p:nvPr>
        </p:nvSpPr>
        <p:spPr>
          <a:xfrm>
            <a:off x="499254" y="879973"/>
            <a:ext cx="7886701" cy="804426"/>
          </a:xfrm>
          <a:prstGeom prst="rect">
            <a:avLst/>
          </a:prstGeom>
        </p:spPr>
        <p:txBody>
          <a:bodyPr/>
          <a:lstStyle>
            <a:lvl1pPr>
              <a:defRPr sz="2800"/>
            </a:lvl1pPr>
          </a:lstStyle>
          <a:p>
            <a:r>
              <a:t>Cohort liability estimates</a:t>
            </a:r>
          </a:p>
        </p:txBody>
      </p:sp>
      <p:sp>
        <p:nvSpPr>
          <p:cNvPr id="363" name="Rectangle 7"/>
          <p:cNvSpPr/>
          <p:nvPr/>
        </p:nvSpPr>
        <p:spPr>
          <a:xfrm>
            <a:off x="628650" y="5634435"/>
            <a:ext cx="1428750" cy="221427"/>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pic>
        <p:nvPicPr>
          <p:cNvPr id="364" name="Picture 5" descr="Picture 5"/>
          <p:cNvPicPr>
            <a:picLocks noChangeAspect="1"/>
          </p:cNvPicPr>
          <p:nvPr/>
        </p:nvPicPr>
        <p:blipFill>
          <a:blip r:embed="rId2"/>
          <a:stretch>
            <a:fillRect/>
          </a:stretch>
        </p:blipFill>
        <p:spPr>
          <a:xfrm>
            <a:off x="352803" y="2511364"/>
            <a:ext cx="911849" cy="3042969"/>
          </a:xfrm>
          <a:prstGeom prst="rect">
            <a:avLst/>
          </a:prstGeom>
          <a:ln w="12700">
            <a:miter lim="400000"/>
          </a:ln>
        </p:spPr>
      </p:pic>
      <p:sp>
        <p:nvSpPr>
          <p:cNvPr id="365" name="TextBox 6"/>
          <p:cNvSpPr txBox="1"/>
          <p:nvPr/>
        </p:nvSpPr>
        <p:spPr>
          <a:xfrm>
            <a:off x="530311" y="1478351"/>
            <a:ext cx="8137296" cy="602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p>
            <a:r>
              <a:t>Of that $72.2 billion, </a:t>
            </a:r>
            <a:r>
              <a:rPr b="1">
                <a:latin typeface="+mn-lt"/>
                <a:ea typeface="+mn-ea"/>
                <a:cs typeface="+mn-cs"/>
                <a:sym typeface="Helvetica"/>
              </a:rPr>
              <a:t>75% is attributable to clients who entered the benefit system under the age of 20</a:t>
            </a:r>
            <a:r>
              <a:t>.</a:t>
            </a:r>
          </a:p>
        </p:txBody>
      </p:sp>
      <p:sp>
        <p:nvSpPr>
          <p:cNvPr id="366" name="TextBox 3"/>
          <p:cNvSpPr txBox="1"/>
          <p:nvPr/>
        </p:nvSpPr>
        <p:spPr>
          <a:xfrm>
            <a:off x="616572" y="2632137"/>
            <a:ext cx="6757072" cy="1626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p>
            <a:pPr lvl="3">
              <a:defRPr sz="1500"/>
            </a:pPr>
            <a:r>
              <a:t>High-liability cohorts include:</a:t>
            </a:r>
          </a:p>
          <a:p>
            <a:pPr lvl="3">
              <a:defRPr sz="1500"/>
            </a:pPr>
            <a:endParaRPr/>
          </a:p>
          <a:p>
            <a:pPr marL="1828800" lvl="4" indent="0">
              <a:buSzPct val="100000"/>
              <a:buChar char="•"/>
              <a:defRPr sz="1500"/>
            </a:pPr>
            <a:r>
              <a:t> Sole parents </a:t>
            </a:r>
          </a:p>
          <a:p>
            <a:pPr marL="1828800" lvl="4" indent="0">
              <a:buSzPct val="100000"/>
              <a:buChar char="•"/>
              <a:defRPr sz="1500"/>
            </a:pPr>
            <a:r>
              <a:t> People who churn in and out of the benefit system </a:t>
            </a:r>
          </a:p>
          <a:p>
            <a:pPr marL="1828800" lvl="4" indent="0">
              <a:buSzPct val="100000"/>
              <a:buChar char="•"/>
              <a:defRPr sz="1500"/>
            </a:pPr>
            <a:r>
              <a:t> Ex-prisoners on release </a:t>
            </a:r>
          </a:p>
          <a:p>
            <a:pPr marL="1828800" lvl="4" indent="0">
              <a:buSzPct val="100000"/>
              <a:buChar char="•"/>
              <a:defRPr sz="1500"/>
            </a:pPr>
            <a:r>
              <a:t> Young people with disabilities or chronic conditions, who want to work but need support to do so.</a:t>
            </a:r>
          </a:p>
        </p:txBody>
      </p:sp>
      <p:sp>
        <p:nvSpPr>
          <p:cNvPr id="367" name="Rectangle 5"/>
          <p:cNvSpPr/>
          <p:nvPr/>
        </p:nvSpPr>
        <p:spPr>
          <a:xfrm>
            <a:off x="7277458" y="5565423"/>
            <a:ext cx="1428751" cy="221427"/>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368" name="TextBox 8"/>
          <p:cNvSpPr txBox="1"/>
          <p:nvPr/>
        </p:nvSpPr>
        <p:spPr>
          <a:xfrm>
            <a:off x="807720" y="6095999"/>
            <a:ext cx="668190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Source: Sir Bill English, former NZ PM</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Rectangle 12"/>
          <p:cNvSpPr/>
          <p:nvPr/>
        </p:nvSpPr>
        <p:spPr>
          <a:xfrm>
            <a:off x="628650" y="5634435"/>
            <a:ext cx="1428750" cy="221427"/>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pic>
        <p:nvPicPr>
          <p:cNvPr id="371" name="Picture 5" descr="Picture 5"/>
          <p:cNvPicPr>
            <a:picLocks noChangeAspect="1"/>
          </p:cNvPicPr>
          <p:nvPr/>
        </p:nvPicPr>
        <p:blipFill>
          <a:blip r:embed="rId2"/>
          <a:stretch>
            <a:fillRect/>
          </a:stretch>
        </p:blipFill>
        <p:spPr>
          <a:xfrm>
            <a:off x="893915" y="1857009"/>
            <a:ext cx="7772400" cy="3578754"/>
          </a:xfrm>
          <a:prstGeom prst="rect">
            <a:avLst/>
          </a:prstGeom>
          <a:ln w="12700">
            <a:miter lim="400000"/>
          </a:ln>
        </p:spPr>
      </p:pic>
      <p:sp>
        <p:nvSpPr>
          <p:cNvPr id="372" name="Title 2"/>
          <p:cNvSpPr txBox="1">
            <a:spLocks noGrp="1"/>
          </p:cNvSpPr>
          <p:nvPr>
            <p:ph type="title"/>
          </p:nvPr>
        </p:nvSpPr>
        <p:spPr>
          <a:xfrm>
            <a:off x="617365" y="348439"/>
            <a:ext cx="7886701" cy="804426"/>
          </a:xfrm>
          <a:prstGeom prst="rect">
            <a:avLst/>
          </a:prstGeom>
        </p:spPr>
        <p:txBody>
          <a:bodyPr/>
          <a:lstStyle>
            <a:lvl1pPr>
              <a:defRPr sz="3900"/>
            </a:lvl1pPr>
          </a:lstStyle>
          <a:p>
            <a:r>
              <a:t>Understanding return on investment</a:t>
            </a:r>
          </a:p>
        </p:txBody>
      </p:sp>
      <p:sp>
        <p:nvSpPr>
          <p:cNvPr id="373" name="TextBox 2"/>
          <p:cNvSpPr txBox="1"/>
          <p:nvPr/>
        </p:nvSpPr>
        <p:spPr>
          <a:xfrm>
            <a:off x="530310" y="1478352"/>
            <a:ext cx="8051033" cy="3102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p>
            <a:r>
              <a:t>We're able to link two thirds of service costs to individuals</a:t>
            </a:r>
          </a:p>
        </p:txBody>
      </p:sp>
      <p:sp>
        <p:nvSpPr>
          <p:cNvPr id="374" name="TextBox 5"/>
          <p:cNvSpPr txBox="1"/>
          <p:nvPr/>
        </p:nvSpPr>
        <p:spPr>
          <a:xfrm>
            <a:off x="807720" y="6095999"/>
            <a:ext cx="668190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Source: Sir Bill English, former NZ PM</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prstGeom prst="rect">
            <a:avLst/>
          </a:prstGeom>
        </p:spPr>
        <p:txBody>
          <a:bodyPr/>
          <a:lstStyle>
            <a:lvl1pPr defTabSz="905255">
              <a:defRPr sz="4356"/>
            </a:lvl1pPr>
          </a:lstStyle>
          <a:p>
            <a:r>
              <a:t>And how do we deal with privacy?</a:t>
            </a:r>
          </a:p>
        </p:txBody>
      </p:sp>
      <p:sp>
        <p:nvSpPr>
          <p:cNvPr id="377" name="Slide Number Placeholder 3"/>
          <p:cNvSpPr txBox="1">
            <a:spLocks noGrp="1"/>
          </p:cNvSpPr>
          <p:nvPr>
            <p:ph type="sldNum" sz="quarter" idx="4294967295"/>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378" name="TextBox 4"/>
          <p:cNvSpPr txBox="1"/>
          <p:nvPr/>
        </p:nvSpPr>
        <p:spPr>
          <a:xfrm>
            <a:off x="957288" y="1890713"/>
            <a:ext cx="7290436" cy="2343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vl1pPr>
          </a:lstStyle>
          <a:p>
            <a:r>
              <a:t>“As part of Child Fatality Review, department heads in Baltimore City government get together once a month. We review every child death that happened in the city since the previous meeting. We ask what more we might have done to prevent that tragedy. In many cases, each of us has a file on the child or the family at least an inch thick. It’s tragic to compare notes after the child has died—what more could we have done when the child was alive?.”</a:t>
            </a:r>
          </a:p>
        </p:txBody>
      </p:sp>
      <p:sp>
        <p:nvSpPr>
          <p:cNvPr id="379" name="Text Placeholder 12"/>
          <p:cNvSpPr txBox="1"/>
          <p:nvPr/>
        </p:nvSpPr>
        <p:spPr>
          <a:xfrm>
            <a:off x="6017325" y="5150162"/>
            <a:ext cx="2636521" cy="153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nchor="ctr">
            <a:spAutoFit/>
          </a:bodyPr>
          <a:lstStyle>
            <a:lvl1pPr algn="r" defTabSz="457200">
              <a:defRPr sz="600">
                <a:solidFill>
                  <a:schemeClr val="accent2"/>
                </a:solidFill>
              </a:defRPr>
            </a:lvl1pPr>
          </a:lstStyle>
          <a:p>
            <a:r>
              <a:t>DR. LEANA WEN, COMMISSIONER OF HEALTH, CITY OF BALTIMORE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Title 1"/>
          <p:cNvSpPr txBox="1">
            <a:spLocks noGrp="1"/>
          </p:cNvSpPr>
          <p:nvPr>
            <p:ph type="title"/>
          </p:nvPr>
        </p:nvSpPr>
        <p:spPr>
          <a:prstGeom prst="rect">
            <a:avLst/>
          </a:prstGeom>
        </p:spPr>
        <p:txBody>
          <a:bodyPr/>
          <a:lstStyle/>
          <a:p>
            <a:r>
              <a:t>Overview</a:t>
            </a:r>
          </a:p>
        </p:txBody>
      </p:sp>
      <p:sp>
        <p:nvSpPr>
          <p:cNvPr id="382" name="Content Placeholder 2"/>
          <p:cNvSpPr txBox="1">
            <a:spLocks noGrp="1"/>
          </p:cNvSpPr>
          <p:nvPr>
            <p:ph type="body" idx="1"/>
          </p:nvPr>
        </p:nvSpPr>
        <p:spPr>
          <a:xfrm>
            <a:off x="457200" y="1600200"/>
            <a:ext cx="8229600" cy="4525963"/>
          </a:xfrm>
          <a:prstGeom prst="rect">
            <a:avLst/>
          </a:prstGeom>
        </p:spPr>
        <p:txBody>
          <a:bodyPr/>
          <a:lstStyle/>
          <a:p>
            <a:pPr marL="971550" lvl="1" indent="-514350">
              <a:lnSpc>
                <a:spcPct val="115000"/>
              </a:lnSpc>
              <a:spcBef>
                <a:spcPts val="0"/>
              </a:spcBef>
              <a:buFontTx/>
              <a:buAutoNum type="arabicPeriod"/>
              <a:tabLst>
                <a:tab pos="914400" algn="l"/>
              </a:tabLst>
              <a:defRPr sz="2800"/>
            </a:pPr>
            <a:r>
              <a:t>Housekeeping</a:t>
            </a:r>
          </a:p>
          <a:p>
            <a:pPr marL="971550" lvl="1" indent="-514350">
              <a:lnSpc>
                <a:spcPct val="115000"/>
              </a:lnSpc>
              <a:spcBef>
                <a:spcPts val="0"/>
              </a:spcBef>
              <a:buFontTx/>
              <a:buAutoNum type="arabicPeriod"/>
              <a:tabLst>
                <a:tab pos="914400" algn="l"/>
              </a:tabLst>
              <a:defRPr sz="2800"/>
            </a:pPr>
            <a:r>
              <a:t>Motivation</a:t>
            </a:r>
          </a:p>
          <a:p>
            <a:pPr marL="971550" lvl="1" indent="-514350">
              <a:lnSpc>
                <a:spcPct val="115000"/>
              </a:lnSpc>
              <a:spcBef>
                <a:spcPts val="0"/>
              </a:spcBef>
              <a:buFontTx/>
              <a:buAutoNum type="arabicPeriod"/>
              <a:tabLst>
                <a:tab pos="914400" algn="l"/>
              </a:tabLst>
              <a:defRPr sz="2800"/>
            </a:pPr>
            <a:r>
              <a:t>Goals of class </a:t>
            </a:r>
          </a:p>
          <a:p>
            <a:pPr marL="971550" lvl="1" indent="-514350">
              <a:lnSpc>
                <a:spcPct val="115000"/>
              </a:lnSpc>
              <a:spcBef>
                <a:spcPts val="0"/>
              </a:spcBef>
              <a:buFontTx/>
              <a:buAutoNum type="arabicPeriod"/>
              <a:tabLst>
                <a:tab pos="914400" algn="l"/>
              </a:tabLst>
              <a:defRPr sz="2800">
                <a:solidFill>
                  <a:srgbClr val="FF0000"/>
                </a:solidFill>
              </a:defRPr>
            </a:pPr>
            <a:r>
              <a:t>Specific Approach</a:t>
            </a:r>
          </a:p>
          <a:p>
            <a:pPr marL="971550" lvl="1" indent="-514350">
              <a:lnSpc>
                <a:spcPct val="115000"/>
              </a:lnSpc>
              <a:spcBef>
                <a:spcPts val="0"/>
              </a:spcBef>
              <a:buFontTx/>
              <a:buAutoNum type="arabicPeriod"/>
              <a:tabLst>
                <a:tab pos="914400" algn="l"/>
              </a:tabLst>
              <a:defRPr sz="2800"/>
            </a:pPr>
            <a:r>
              <a:t>Introduction to data</a:t>
            </a:r>
          </a:p>
          <a:p>
            <a:pPr marL="971550" lvl="1" indent="-514350">
              <a:lnSpc>
                <a:spcPct val="115000"/>
              </a:lnSpc>
              <a:spcBef>
                <a:spcPts val="0"/>
              </a:spcBef>
              <a:buFontTx/>
              <a:buAutoNum type="arabicPeriod"/>
              <a:tabLst>
                <a:tab pos="914400" algn="l"/>
              </a:tabLst>
              <a:defRPr sz="2800"/>
            </a:pPr>
            <a:r>
              <a:t>Examples of previous analyses</a:t>
            </a:r>
          </a:p>
          <a:p>
            <a:pPr marL="971550" lvl="1" indent="-514350">
              <a:lnSpc>
                <a:spcPct val="115000"/>
              </a:lnSpc>
              <a:spcBef>
                <a:spcPts val="0"/>
              </a:spcBef>
              <a:buFontTx/>
              <a:buAutoNum type="arabicPeriod"/>
              <a:tabLst>
                <a:tab pos="914400" algn="l"/>
              </a:tabLst>
              <a:defRPr sz="2800"/>
            </a:pPr>
            <a:r>
              <a:t>Group projects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itle 1"/>
          <p:cNvSpPr txBox="1">
            <a:spLocks noGrp="1"/>
          </p:cNvSpPr>
          <p:nvPr>
            <p:ph type="title"/>
          </p:nvPr>
        </p:nvSpPr>
        <p:spPr>
          <a:prstGeom prst="rect">
            <a:avLst/>
          </a:prstGeom>
        </p:spPr>
        <p:txBody>
          <a:bodyPr/>
          <a:lstStyle/>
          <a:p>
            <a:r>
              <a:t>Specific Approach</a:t>
            </a:r>
          </a:p>
        </p:txBody>
      </p:sp>
      <p:sp>
        <p:nvSpPr>
          <p:cNvPr id="385" name="Content Placeholder 2"/>
          <p:cNvSpPr txBox="1">
            <a:spLocks noGrp="1"/>
          </p:cNvSpPr>
          <p:nvPr>
            <p:ph type="body" idx="1"/>
          </p:nvPr>
        </p:nvSpPr>
        <p:spPr>
          <a:xfrm>
            <a:off x="457200" y="1600200"/>
            <a:ext cx="8229600" cy="4525963"/>
          </a:xfrm>
          <a:prstGeom prst="rect">
            <a:avLst/>
          </a:prstGeom>
        </p:spPr>
        <p:txBody>
          <a:bodyPr/>
          <a:lstStyle/>
          <a:p>
            <a:r>
              <a:t>New analytical approach</a:t>
            </a:r>
          </a:p>
          <a:p>
            <a:r>
              <a:t>Start with basic question </a:t>
            </a:r>
          </a:p>
          <a:p>
            <a:pPr marL="742950" lvl="1" indent="-285750">
              <a:spcBef>
                <a:spcPts val="600"/>
              </a:spcBef>
              <a:defRPr sz="2800"/>
            </a:pPr>
            <a:r>
              <a:t>What are the characteristics of the population of the United States?</a:t>
            </a:r>
          </a:p>
          <a:p>
            <a:pPr marL="742950" lvl="1" indent="-285750">
              <a:spcBef>
                <a:spcPts val="600"/>
              </a:spcBef>
              <a:defRPr sz="2800"/>
            </a:pPr>
            <a:r>
              <a:t>Characterize the economic activity of US businesses</a:t>
            </a:r>
          </a:p>
          <a:p>
            <a:pPr marL="742950" lvl="1" indent="-285750">
              <a:spcBef>
                <a:spcPts val="600"/>
              </a:spcBef>
              <a:defRPr sz="2800"/>
            </a:pPr>
            <a:r>
              <a:t>…</a:t>
            </a:r>
            <a:r>
              <a:rPr>
                <a:solidFill>
                  <a:srgbClr val="FF0000"/>
                </a:solidFill>
              </a:rPr>
              <a:t>What is the link between federal R&amp;D and innovation?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le 1"/>
          <p:cNvSpPr txBox="1">
            <a:spLocks noGrp="1"/>
          </p:cNvSpPr>
          <p:nvPr>
            <p:ph type="title"/>
          </p:nvPr>
        </p:nvSpPr>
        <p:spPr>
          <a:prstGeom prst="rect">
            <a:avLst/>
          </a:prstGeom>
        </p:spPr>
        <p:txBody>
          <a:bodyPr/>
          <a:lstStyle/>
          <a:p>
            <a:r>
              <a:t>Overview</a:t>
            </a:r>
          </a:p>
        </p:txBody>
      </p:sp>
      <p:sp>
        <p:nvSpPr>
          <p:cNvPr id="148" name="Content Placeholder 2"/>
          <p:cNvSpPr txBox="1">
            <a:spLocks noGrp="1"/>
          </p:cNvSpPr>
          <p:nvPr>
            <p:ph type="body" idx="1"/>
          </p:nvPr>
        </p:nvSpPr>
        <p:spPr>
          <a:xfrm>
            <a:off x="457200" y="1600200"/>
            <a:ext cx="8229600" cy="4525963"/>
          </a:xfrm>
          <a:prstGeom prst="rect">
            <a:avLst/>
          </a:prstGeom>
        </p:spPr>
        <p:txBody>
          <a:bodyPr/>
          <a:lstStyle/>
          <a:p>
            <a:pPr marL="971550" lvl="1" indent="-514350">
              <a:lnSpc>
                <a:spcPct val="115000"/>
              </a:lnSpc>
              <a:spcBef>
                <a:spcPts val="0"/>
              </a:spcBef>
              <a:buFontTx/>
              <a:buAutoNum type="arabicPeriod"/>
              <a:tabLst>
                <a:tab pos="914400" algn="l"/>
              </a:tabLst>
              <a:defRPr sz="2800">
                <a:solidFill>
                  <a:srgbClr val="FF0000"/>
                </a:solidFill>
              </a:defRPr>
            </a:pPr>
            <a:r>
              <a:t>Housekeeping</a:t>
            </a:r>
          </a:p>
          <a:p>
            <a:pPr marL="971550" lvl="1" indent="-514350">
              <a:lnSpc>
                <a:spcPct val="115000"/>
              </a:lnSpc>
              <a:spcBef>
                <a:spcPts val="0"/>
              </a:spcBef>
              <a:buFontTx/>
              <a:buAutoNum type="arabicPeriod"/>
              <a:tabLst>
                <a:tab pos="914400" algn="l"/>
              </a:tabLst>
              <a:defRPr sz="2800"/>
            </a:pPr>
            <a:r>
              <a:t>Motivation</a:t>
            </a:r>
          </a:p>
          <a:p>
            <a:pPr marL="971550" lvl="1" indent="-514350">
              <a:lnSpc>
                <a:spcPct val="115000"/>
              </a:lnSpc>
              <a:spcBef>
                <a:spcPts val="0"/>
              </a:spcBef>
              <a:buFontTx/>
              <a:buAutoNum type="arabicPeriod"/>
              <a:tabLst>
                <a:tab pos="914400" algn="l"/>
              </a:tabLst>
              <a:defRPr sz="2800"/>
            </a:pPr>
            <a:r>
              <a:t>Goals of class</a:t>
            </a:r>
          </a:p>
          <a:p>
            <a:pPr marL="971550" lvl="1" indent="-514350">
              <a:lnSpc>
                <a:spcPct val="115000"/>
              </a:lnSpc>
              <a:spcBef>
                <a:spcPts val="0"/>
              </a:spcBef>
              <a:buFontTx/>
              <a:buAutoNum type="arabicPeriod"/>
              <a:tabLst>
                <a:tab pos="914400" algn="l"/>
              </a:tabLst>
              <a:defRPr sz="2800"/>
            </a:pPr>
            <a:r>
              <a:t>Specific Approach</a:t>
            </a:r>
            <a:endParaRPr sz="2400"/>
          </a:p>
          <a:p>
            <a:pPr marL="971550" lvl="1" indent="-514350">
              <a:lnSpc>
                <a:spcPct val="115000"/>
              </a:lnSpc>
              <a:spcBef>
                <a:spcPts val="0"/>
              </a:spcBef>
              <a:buFontTx/>
              <a:buAutoNum type="arabicPeriod"/>
              <a:tabLst>
                <a:tab pos="914400" algn="l"/>
              </a:tabLst>
              <a:defRPr sz="2800"/>
            </a:pPr>
            <a:r>
              <a:t>Introduction to data </a:t>
            </a:r>
          </a:p>
          <a:p>
            <a:pPr marL="971550" lvl="1" indent="-514350">
              <a:lnSpc>
                <a:spcPct val="115000"/>
              </a:lnSpc>
              <a:spcBef>
                <a:spcPts val="0"/>
              </a:spcBef>
              <a:buFontTx/>
              <a:buAutoNum type="arabicPeriod"/>
              <a:tabLst>
                <a:tab pos="914400" algn="l"/>
              </a:tabLst>
              <a:defRPr sz="2800"/>
            </a:pPr>
            <a:r>
              <a:t>Examples of previous analyses</a:t>
            </a:r>
          </a:p>
          <a:p>
            <a:pPr marL="971550" lvl="1" indent="-514350">
              <a:lnSpc>
                <a:spcPct val="115000"/>
              </a:lnSpc>
              <a:spcBef>
                <a:spcPts val="0"/>
              </a:spcBef>
              <a:buFontTx/>
              <a:buAutoNum type="arabicPeriod"/>
              <a:tabLst>
                <a:tab pos="914400" algn="l"/>
              </a:tabLst>
              <a:defRPr sz="2800"/>
            </a:pPr>
            <a:r>
              <a:t>Groups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Title 1"/>
          <p:cNvSpPr txBox="1">
            <a:spLocks noGrp="1"/>
          </p:cNvSpPr>
          <p:nvPr>
            <p:ph type="title"/>
          </p:nvPr>
        </p:nvSpPr>
        <p:spPr>
          <a:prstGeom prst="rect">
            <a:avLst/>
          </a:prstGeom>
        </p:spPr>
        <p:txBody>
          <a:bodyPr/>
          <a:lstStyle/>
          <a:p>
            <a:r>
              <a:t>Value of Science </a:t>
            </a:r>
          </a:p>
        </p:txBody>
      </p:sp>
      <p:sp>
        <p:nvSpPr>
          <p:cNvPr id="388" name="Content Placeholder 2"/>
          <p:cNvSpPr txBox="1">
            <a:spLocks noGrp="1"/>
          </p:cNvSpPr>
          <p:nvPr>
            <p:ph type="body" idx="1"/>
          </p:nvPr>
        </p:nvSpPr>
        <p:spPr>
          <a:xfrm>
            <a:off x="457200" y="1600200"/>
            <a:ext cx="8229600" cy="4525963"/>
          </a:xfrm>
          <a:prstGeom prst="rect">
            <a:avLst/>
          </a:prstGeom>
        </p:spPr>
        <p:txBody>
          <a:bodyPr/>
          <a:lstStyle/>
          <a:p>
            <a:pPr marL="0" indent="0">
              <a:buSzTx/>
              <a:buNone/>
            </a:pPr>
            <a:r>
              <a:t>1951: NSF established</a:t>
            </a:r>
          </a:p>
          <a:p>
            <a:pPr marL="0" indent="0">
              <a:buSzTx/>
              <a:buNone/>
            </a:pPr>
            <a:r>
              <a:t>The NSF “found a void in the basic data essential to sound planning. The first step toward policy formulation is necessarily the painstaking task of accumulating relevant data concerning the national effort in scientific research and development”</a:t>
            </a:r>
          </a:p>
          <a:p>
            <a:pPr marL="0" indent="0">
              <a:spcBef>
                <a:spcPts val="400"/>
              </a:spcBef>
              <a:buSzTx/>
              <a:buNone/>
              <a:defRPr sz="1800" i="1">
                <a:latin typeface="+mn-lt"/>
                <a:ea typeface="+mn-ea"/>
                <a:cs typeface="+mn-cs"/>
                <a:sym typeface="Helvetica"/>
              </a:defRPr>
            </a:pPr>
            <a:r>
              <a:t>Fifth Annual Report of the National Science Foundation, 1955</a:t>
            </a:r>
            <a:r>
              <a:rPr i="0">
                <a:latin typeface="+mj-lt"/>
                <a:ea typeface="+mj-ea"/>
                <a:cs typeface="+mj-cs"/>
                <a:sym typeface="Calibri"/>
              </a:rPr>
              <a:t> (Washington, DC: US Government Printing Office, 1955) – cited by Al Teich, 2017</a:t>
            </a:r>
          </a:p>
        </p:txBody>
      </p:sp>
      <p:pic>
        <p:nvPicPr>
          <p:cNvPr id="389" name="Picture 3" descr="Picture 3"/>
          <p:cNvPicPr>
            <a:picLocks noChangeAspect="1"/>
          </p:cNvPicPr>
          <p:nvPr/>
        </p:nvPicPr>
        <p:blipFill>
          <a:blip r:embed="rId2"/>
          <a:stretch>
            <a:fillRect/>
          </a:stretch>
        </p:blipFill>
        <p:spPr>
          <a:xfrm>
            <a:off x="7620000" y="76200"/>
            <a:ext cx="1414395" cy="2155033"/>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Picture 2" descr="Picture 2"/>
          <p:cNvPicPr>
            <a:picLocks noChangeAspect="1"/>
          </p:cNvPicPr>
          <p:nvPr/>
        </p:nvPicPr>
        <p:blipFill>
          <a:blip r:embed="rId2"/>
          <a:stretch>
            <a:fillRect/>
          </a:stretch>
        </p:blipFill>
        <p:spPr>
          <a:xfrm>
            <a:off x="-157234" y="1162050"/>
            <a:ext cx="9120260" cy="5831412"/>
          </a:xfrm>
          <a:prstGeom prst="rect">
            <a:avLst/>
          </a:prstGeom>
          <a:ln w="190500" cap="sq">
            <a:solidFill>
              <a:srgbClr val="C8C6BD"/>
            </a:solidFill>
            <a:miter/>
          </a:ln>
          <a:effectLst>
            <a:outerShdw blurRad="254000" rotWithShape="0">
              <a:srgbClr val="000000">
                <a:alpha val="43000"/>
              </a:srgbClr>
            </a:outerShdw>
          </a:effectLst>
        </p:spPr>
      </p:pic>
      <p:sp>
        <p:nvSpPr>
          <p:cNvPr id="392" name="TextBox 4"/>
          <p:cNvSpPr txBox="1"/>
          <p:nvPr/>
        </p:nvSpPr>
        <p:spPr>
          <a:xfrm>
            <a:off x="1466850" y="2667000"/>
            <a:ext cx="6743700" cy="1803113"/>
          </a:xfrm>
          <a:prstGeom prst="rect">
            <a:avLst/>
          </a:prstGeom>
          <a:gradFill>
            <a:gsLst>
              <a:gs pos="0">
                <a:srgbClr val="000000"/>
              </a:gs>
              <a:gs pos="80000">
                <a:srgbClr val="000000"/>
              </a:gs>
              <a:gs pos="100000">
                <a:srgbClr val="000000"/>
              </a:gs>
            </a:gsLst>
            <a:lin ang="16200000"/>
          </a:gradFill>
          <a:ln>
            <a:solidFill>
              <a:srgbClr val="000000"/>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solidFill>
                  <a:srgbClr val="FFFFFF"/>
                </a:solidFill>
              </a:defRPr>
            </a:lvl1pPr>
          </a:lstStyle>
          <a:p>
            <a:r>
              <a:t>How much should a nation spend on science?  What kind of science? How much from private versus public sectors? Does demand for funding by potential science performers imply a shortage of funding or a surfeit of performers?......A new “science of science policy” is emerging, and it may offer more compelling guidance for policy decisions and for more credible advocacy</a:t>
            </a:r>
          </a:p>
        </p:txBody>
      </p:sp>
      <p:sp>
        <p:nvSpPr>
          <p:cNvPr id="393" name="Title 1"/>
          <p:cNvSpPr txBox="1">
            <a:spLocks noGrp="1"/>
          </p:cNvSpPr>
          <p:nvPr>
            <p:ph type="title"/>
          </p:nvPr>
        </p:nvSpPr>
        <p:spPr>
          <a:prstGeom prst="rect">
            <a:avLst/>
          </a:prstGeom>
        </p:spPr>
        <p:txBody>
          <a:bodyPr/>
          <a:lstStyle/>
          <a:p>
            <a:r>
              <a:t>Value of Science</a:t>
            </a:r>
          </a:p>
        </p:txBody>
      </p:sp>
      <p:grpSp>
        <p:nvGrpSpPr>
          <p:cNvPr id="396" name="Picture 2"/>
          <p:cNvGrpSpPr/>
          <p:nvPr/>
        </p:nvGrpSpPr>
        <p:grpSpPr>
          <a:xfrm>
            <a:off x="2590800" y="1066800"/>
            <a:ext cx="4594555" cy="5574725"/>
            <a:chOff x="0" y="0"/>
            <a:chExt cx="4594554" cy="5574724"/>
          </a:xfrm>
        </p:grpSpPr>
        <p:sp>
          <p:nvSpPr>
            <p:cNvPr id="394" name="Rectangle"/>
            <p:cNvSpPr/>
            <p:nvPr/>
          </p:nvSpPr>
          <p:spPr>
            <a:xfrm>
              <a:off x="0" y="0"/>
              <a:ext cx="4594555" cy="5574725"/>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395" name="image26.gif" descr="image26.gif"/>
            <p:cNvPicPr>
              <a:picLocks noChangeAspect="1"/>
            </p:cNvPicPr>
            <p:nvPr/>
          </p:nvPicPr>
          <p:blipFill>
            <a:blip r:embed="rId3"/>
            <a:stretch>
              <a:fillRect/>
            </a:stretch>
          </p:blipFill>
          <p:spPr>
            <a:xfrm>
              <a:off x="0" y="0"/>
              <a:ext cx="4594555" cy="5574725"/>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1" animBg="1" advAuto="0"/>
      <p:bldP spid="396" grpId="2"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itle 1"/>
          <p:cNvSpPr txBox="1">
            <a:spLocks noGrp="1"/>
          </p:cNvSpPr>
          <p:nvPr>
            <p:ph type="title"/>
          </p:nvPr>
        </p:nvSpPr>
        <p:spPr>
          <a:prstGeom prst="rect">
            <a:avLst/>
          </a:prstGeom>
        </p:spPr>
        <p:txBody>
          <a:bodyPr/>
          <a:lstStyle/>
          <a:p>
            <a:r>
              <a:t>Value of Science</a:t>
            </a:r>
          </a:p>
        </p:txBody>
      </p:sp>
      <p:sp>
        <p:nvSpPr>
          <p:cNvPr id="399" name="Content Placeholder 2"/>
          <p:cNvSpPr txBox="1">
            <a:spLocks noGrp="1"/>
          </p:cNvSpPr>
          <p:nvPr>
            <p:ph type="body" idx="1"/>
          </p:nvPr>
        </p:nvSpPr>
        <p:spPr>
          <a:xfrm>
            <a:off x="457200" y="1600200"/>
            <a:ext cx="8229600" cy="4525963"/>
          </a:xfrm>
          <a:prstGeom prst="rect">
            <a:avLst/>
          </a:prstGeom>
        </p:spPr>
        <p:txBody>
          <a:bodyPr/>
          <a:lstStyle/>
          <a:p>
            <a:endParaRPr/>
          </a:p>
        </p:txBody>
      </p:sp>
      <p:pic>
        <p:nvPicPr>
          <p:cNvPr id="400" name="Picture 3" descr="Picture 3"/>
          <p:cNvPicPr>
            <a:picLocks noChangeAspect="1"/>
          </p:cNvPicPr>
          <p:nvPr/>
        </p:nvPicPr>
        <p:blipFill>
          <a:blip r:embed="rId2"/>
          <a:stretch>
            <a:fillRect/>
          </a:stretch>
        </p:blipFill>
        <p:spPr>
          <a:xfrm>
            <a:off x="990600" y="1403431"/>
            <a:ext cx="6238955" cy="4779963"/>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itle 1"/>
          <p:cNvSpPr txBox="1">
            <a:spLocks noGrp="1"/>
          </p:cNvSpPr>
          <p:nvPr>
            <p:ph type="title"/>
          </p:nvPr>
        </p:nvSpPr>
        <p:spPr>
          <a:prstGeom prst="rect">
            <a:avLst/>
          </a:prstGeom>
        </p:spPr>
        <p:txBody>
          <a:bodyPr/>
          <a:lstStyle/>
          <a:p>
            <a:r>
              <a:t>What not to do: self-evaluate</a:t>
            </a:r>
          </a:p>
        </p:txBody>
      </p:sp>
      <p:pic>
        <p:nvPicPr>
          <p:cNvPr id="403" name="Picture 3" descr="Picture 3"/>
          <p:cNvPicPr>
            <a:picLocks noChangeAspect="1"/>
          </p:cNvPicPr>
          <p:nvPr/>
        </p:nvPicPr>
        <p:blipFill>
          <a:blip r:embed="rId2"/>
          <a:stretch>
            <a:fillRect/>
          </a:stretch>
        </p:blipFill>
        <p:spPr>
          <a:xfrm>
            <a:off x="1331120" y="1402205"/>
            <a:ext cx="4978481" cy="5257801"/>
          </a:xfrm>
          <a:prstGeom prst="rect">
            <a:avLst/>
          </a:prstGeom>
          <a:ln w="12700">
            <a:miter lim="400000"/>
          </a:ln>
        </p:spPr>
      </p:pic>
      <p:pic>
        <p:nvPicPr>
          <p:cNvPr id="404" name="Picture 4" descr="Picture 4"/>
          <p:cNvPicPr>
            <a:picLocks noChangeAspect="1"/>
          </p:cNvPicPr>
          <p:nvPr/>
        </p:nvPicPr>
        <p:blipFill>
          <a:blip r:embed="rId3"/>
          <a:stretch>
            <a:fillRect/>
          </a:stretch>
        </p:blipFill>
        <p:spPr>
          <a:xfrm>
            <a:off x="2590800" y="1143000"/>
            <a:ext cx="6283429" cy="534352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itle 1"/>
          <p:cNvSpPr txBox="1">
            <a:spLocks noGrp="1"/>
          </p:cNvSpPr>
          <p:nvPr>
            <p:ph type="title"/>
          </p:nvPr>
        </p:nvSpPr>
        <p:spPr>
          <a:prstGeom prst="rect">
            <a:avLst/>
          </a:prstGeom>
        </p:spPr>
        <p:txBody>
          <a:bodyPr/>
          <a:lstStyle>
            <a:lvl1pPr>
              <a:defRPr sz="3900"/>
            </a:lvl1pPr>
          </a:lstStyle>
          <a:p>
            <a:r>
              <a:t>What not to do: Ad-hoc approaches</a:t>
            </a:r>
          </a:p>
        </p:txBody>
      </p:sp>
      <p:sp>
        <p:nvSpPr>
          <p:cNvPr id="407" name="Content Placeholder 2"/>
          <p:cNvSpPr txBox="1">
            <a:spLocks noGrp="1"/>
          </p:cNvSpPr>
          <p:nvPr>
            <p:ph type="body" idx="1"/>
          </p:nvPr>
        </p:nvSpPr>
        <p:spPr>
          <a:xfrm>
            <a:off x="457200" y="1600200"/>
            <a:ext cx="8229600" cy="4525963"/>
          </a:xfrm>
          <a:prstGeom prst="rect">
            <a:avLst/>
          </a:prstGeom>
        </p:spPr>
        <p:txBody>
          <a:bodyPr/>
          <a:lstStyle/>
          <a:p>
            <a:endParaRPr/>
          </a:p>
        </p:txBody>
      </p:sp>
      <p:pic>
        <p:nvPicPr>
          <p:cNvPr id="408" name="Picture 3" descr="Picture 3"/>
          <p:cNvPicPr>
            <a:picLocks noChangeAspect="1"/>
          </p:cNvPicPr>
          <p:nvPr/>
        </p:nvPicPr>
        <p:blipFill>
          <a:blip r:embed="rId2"/>
          <a:stretch>
            <a:fillRect/>
          </a:stretch>
        </p:blipFill>
        <p:spPr>
          <a:xfrm>
            <a:off x="1295400" y="1333965"/>
            <a:ext cx="5524519" cy="4795092"/>
          </a:xfrm>
          <a:prstGeom prst="rect">
            <a:avLst/>
          </a:prstGeom>
          <a:ln w="12700">
            <a:miter lim="400000"/>
          </a:ln>
        </p:spPr>
      </p:pic>
      <p:pic>
        <p:nvPicPr>
          <p:cNvPr id="409" name="Picture 4" descr="Picture 4"/>
          <p:cNvPicPr>
            <a:picLocks noChangeAspect="1"/>
          </p:cNvPicPr>
          <p:nvPr/>
        </p:nvPicPr>
        <p:blipFill>
          <a:blip r:embed="rId3"/>
          <a:stretch>
            <a:fillRect/>
          </a:stretch>
        </p:blipFill>
        <p:spPr>
          <a:xfrm>
            <a:off x="2667000" y="0"/>
            <a:ext cx="3319701" cy="9201150"/>
          </a:xfrm>
          <a:prstGeom prst="rect">
            <a:avLst/>
          </a:prstGeom>
          <a:ln>
            <a:solidFill>
              <a:srgbClr val="3A5E8A"/>
            </a:solidFill>
          </a:ln>
        </p:spPr>
      </p:pic>
      <p:sp>
        <p:nvSpPr>
          <p:cNvPr id="410" name="Oval 5"/>
          <p:cNvSpPr/>
          <p:nvPr/>
        </p:nvSpPr>
        <p:spPr>
          <a:xfrm>
            <a:off x="2635169" y="5885024"/>
            <a:ext cx="2133601" cy="533401"/>
          </a:xfrm>
          <a:prstGeom prst="ellipse">
            <a:avLst/>
          </a:prstGeom>
          <a:ln w="25400">
            <a:solidFill>
              <a:srgbClr val="3A5E8A"/>
            </a:solidFill>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1" animBg="1" advAuto="0"/>
      <p:bldP spid="410" grpId="2"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itle 1"/>
          <p:cNvSpPr txBox="1">
            <a:spLocks noGrp="1"/>
          </p:cNvSpPr>
          <p:nvPr>
            <p:ph type="title"/>
          </p:nvPr>
        </p:nvSpPr>
        <p:spPr>
          <a:prstGeom prst="rect">
            <a:avLst/>
          </a:prstGeom>
        </p:spPr>
        <p:txBody>
          <a:bodyPr/>
          <a:lstStyle>
            <a:lvl1pPr>
              <a:defRPr sz="3900"/>
            </a:lvl1pPr>
          </a:lstStyle>
          <a:p>
            <a:r>
              <a:t>What not to do: Bureaucratic madness</a:t>
            </a:r>
          </a:p>
        </p:txBody>
      </p:sp>
      <p:pic>
        <p:nvPicPr>
          <p:cNvPr id="413" name="Picture 3" descr="Picture 3"/>
          <p:cNvPicPr>
            <a:picLocks noChangeAspect="1"/>
          </p:cNvPicPr>
          <p:nvPr/>
        </p:nvPicPr>
        <p:blipFill>
          <a:blip r:embed="rId2"/>
          <a:stretch>
            <a:fillRect/>
          </a:stretch>
        </p:blipFill>
        <p:spPr>
          <a:xfrm>
            <a:off x="3200400" y="3657600"/>
            <a:ext cx="3686175" cy="2861298"/>
          </a:xfrm>
          <a:prstGeom prst="rect">
            <a:avLst/>
          </a:prstGeom>
          <a:ln w="12700">
            <a:miter lim="400000"/>
          </a:ln>
        </p:spPr>
      </p:pic>
      <p:pic>
        <p:nvPicPr>
          <p:cNvPr id="414" name="Picture 4" descr="Picture 4"/>
          <p:cNvPicPr>
            <a:picLocks noChangeAspect="1"/>
          </p:cNvPicPr>
          <p:nvPr/>
        </p:nvPicPr>
        <p:blipFill>
          <a:blip r:embed="rId3"/>
          <a:stretch>
            <a:fillRect/>
          </a:stretch>
        </p:blipFill>
        <p:spPr>
          <a:xfrm>
            <a:off x="5410200" y="1662113"/>
            <a:ext cx="3325813" cy="1995487"/>
          </a:xfrm>
          <a:prstGeom prst="rect">
            <a:avLst/>
          </a:prstGeom>
          <a:ln w="12700">
            <a:miter lim="400000"/>
          </a:ln>
        </p:spPr>
      </p:pic>
      <p:pic>
        <p:nvPicPr>
          <p:cNvPr id="415" name="Picture 7" descr="Picture 7"/>
          <p:cNvPicPr>
            <a:picLocks noChangeAspect="1"/>
          </p:cNvPicPr>
          <p:nvPr/>
        </p:nvPicPr>
        <p:blipFill>
          <a:blip r:embed="rId4"/>
          <a:stretch>
            <a:fillRect/>
          </a:stretch>
        </p:blipFill>
        <p:spPr>
          <a:xfrm>
            <a:off x="304800" y="1417637"/>
            <a:ext cx="4467225" cy="2226012"/>
          </a:xfrm>
          <a:prstGeom prst="rect">
            <a:avLst/>
          </a:prstGeom>
          <a:ln w="12700">
            <a:miter lim="400000"/>
          </a:ln>
        </p:spPr>
      </p:pic>
      <p:pic>
        <p:nvPicPr>
          <p:cNvPr id="416" name="Picture 8" descr="Picture 8"/>
          <p:cNvPicPr>
            <a:picLocks noChangeAspect="1"/>
          </p:cNvPicPr>
          <p:nvPr/>
        </p:nvPicPr>
        <p:blipFill>
          <a:blip r:embed="rId5"/>
          <a:stretch>
            <a:fillRect/>
          </a:stretch>
        </p:blipFill>
        <p:spPr>
          <a:xfrm>
            <a:off x="2791206" y="1249618"/>
            <a:ext cx="3561588" cy="557655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1"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prstGeom prst="rect">
            <a:avLst/>
          </a:prstGeom>
        </p:spPr>
        <p:txBody>
          <a:bodyPr/>
          <a:lstStyle>
            <a:lvl1pPr defTabSz="905255">
              <a:defRPr sz="4356"/>
            </a:lvl1pPr>
          </a:lstStyle>
          <a:p>
            <a:r>
              <a:t>What not to do: manual reporting</a:t>
            </a:r>
          </a:p>
        </p:txBody>
      </p:sp>
      <p:pic>
        <p:nvPicPr>
          <p:cNvPr id="419" name="Picture 5" descr="Picture 5"/>
          <p:cNvPicPr>
            <a:picLocks noChangeAspect="1"/>
          </p:cNvPicPr>
          <p:nvPr/>
        </p:nvPicPr>
        <p:blipFill>
          <a:blip r:embed="rId2"/>
          <a:stretch>
            <a:fillRect/>
          </a:stretch>
        </p:blipFill>
        <p:spPr>
          <a:xfrm>
            <a:off x="1295400" y="1828800"/>
            <a:ext cx="6785251" cy="4429125"/>
          </a:xfrm>
          <a:prstGeom prst="rect">
            <a:avLst/>
          </a:prstGeom>
          <a:ln w="12700">
            <a:miter lim="400000"/>
          </a:ln>
        </p:spPr>
      </p:pic>
      <p:sp>
        <p:nvSpPr>
          <p:cNvPr id="420" name="Oval 7"/>
          <p:cNvSpPr/>
          <p:nvPr/>
        </p:nvSpPr>
        <p:spPr>
          <a:xfrm>
            <a:off x="5181600" y="5410200"/>
            <a:ext cx="2133600" cy="533400"/>
          </a:xfrm>
          <a:prstGeom prst="ellipse">
            <a:avLst/>
          </a:prstGeom>
          <a:ln w="25400">
            <a:solidFill>
              <a:srgbClr val="3A5E8A"/>
            </a:solidFill>
          </a:ln>
        </p:spPr>
        <p:txBody>
          <a:bodyPr lIns="45719" rIns="45719" anchor="ctr"/>
          <a:lstStyle/>
          <a:p>
            <a:pPr algn="ctr">
              <a:defRPr>
                <a:solidFill>
                  <a:srgbClr val="FFFFFF"/>
                </a:solidFill>
              </a:defRPr>
            </a:pPr>
            <a:endParaRPr/>
          </a:p>
        </p:txBody>
      </p:sp>
      <p:pic>
        <p:nvPicPr>
          <p:cNvPr id="421" name="Picture 8" descr="Picture 8"/>
          <p:cNvPicPr>
            <a:picLocks noChangeAspect="1"/>
          </p:cNvPicPr>
          <p:nvPr/>
        </p:nvPicPr>
        <p:blipFill>
          <a:blip r:embed="rId3"/>
          <a:stretch>
            <a:fillRect/>
          </a:stretch>
        </p:blipFill>
        <p:spPr>
          <a:xfrm>
            <a:off x="1333500" y="1417637"/>
            <a:ext cx="7058274" cy="46101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1" animBg="1" advAuto="0"/>
      <p:bldP spid="421" grpId="2"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Title 1"/>
          <p:cNvSpPr txBox="1">
            <a:spLocks noGrp="1"/>
          </p:cNvSpPr>
          <p:nvPr>
            <p:ph type="title"/>
          </p:nvPr>
        </p:nvSpPr>
        <p:spPr>
          <a:xfrm>
            <a:off x="1447800" y="304799"/>
            <a:ext cx="7315200" cy="664799"/>
          </a:xfrm>
          <a:prstGeom prst="rect">
            <a:avLst/>
          </a:prstGeom>
        </p:spPr>
        <p:txBody>
          <a:bodyPr>
            <a:normAutofit fontScale="90000"/>
          </a:bodyPr>
          <a:lstStyle>
            <a:lvl1pPr>
              <a:defRPr sz="4300"/>
            </a:lvl1pPr>
          </a:lstStyle>
          <a:p>
            <a:r>
              <a:t>Science Measurement</a:t>
            </a:r>
          </a:p>
        </p:txBody>
      </p:sp>
      <p:pic>
        <p:nvPicPr>
          <p:cNvPr id="424" name="Picture 2" descr="Picture 2"/>
          <p:cNvPicPr>
            <a:picLocks noChangeAspect="1"/>
          </p:cNvPicPr>
          <p:nvPr/>
        </p:nvPicPr>
        <p:blipFill>
          <a:blip r:embed="rId2"/>
          <a:stretch>
            <a:fillRect/>
          </a:stretch>
        </p:blipFill>
        <p:spPr>
          <a:xfrm>
            <a:off x="71794" y="1601111"/>
            <a:ext cx="9144001" cy="3538539"/>
          </a:xfrm>
          <a:prstGeom prst="rect">
            <a:avLst/>
          </a:prstGeom>
          <a:ln w="12700">
            <a:miter lim="400000"/>
          </a:ln>
        </p:spPr>
      </p:pic>
      <p:grpSp>
        <p:nvGrpSpPr>
          <p:cNvPr id="428" name="Group 8"/>
          <p:cNvGrpSpPr/>
          <p:nvPr/>
        </p:nvGrpSpPr>
        <p:grpSpPr>
          <a:xfrm>
            <a:off x="63743" y="4837639"/>
            <a:ext cx="1524771" cy="1815047"/>
            <a:chOff x="0" y="0"/>
            <a:chExt cx="1524769" cy="1815045"/>
          </a:xfrm>
        </p:grpSpPr>
        <p:sp>
          <p:nvSpPr>
            <p:cNvPr id="425" name="Rectangle 7"/>
            <p:cNvSpPr/>
            <p:nvPr/>
          </p:nvSpPr>
          <p:spPr>
            <a:xfrm rot="790661">
              <a:off x="164856" y="115360"/>
              <a:ext cx="1195058" cy="1584326"/>
            </a:xfrm>
            <a:prstGeom prst="rect">
              <a:avLst/>
            </a:prstGeom>
            <a:solidFill>
              <a:srgbClr val="CCCCFF"/>
            </a:solidFill>
            <a:ln w="9525" cap="flat">
              <a:solidFill>
                <a:srgbClr val="CCCCFF"/>
              </a:solidFill>
              <a:prstDash val="solid"/>
              <a:miter lim="800000"/>
            </a:ln>
            <a:effectLst/>
          </p:spPr>
          <p:txBody>
            <a:bodyPr wrap="square" lIns="45719" tIns="45719" rIns="45719" bIns="45719" numCol="1" anchor="ctr">
              <a:noAutofit/>
            </a:bodyPr>
            <a:lstStyle/>
            <a:p>
              <a:endParaRPr/>
            </a:p>
          </p:txBody>
        </p:sp>
        <p:sp>
          <p:nvSpPr>
            <p:cNvPr id="426" name="Rectangle 6"/>
            <p:cNvSpPr/>
            <p:nvPr/>
          </p:nvSpPr>
          <p:spPr>
            <a:xfrm rot="440717">
              <a:off x="164856" y="115360"/>
              <a:ext cx="1195058" cy="1584326"/>
            </a:xfrm>
            <a:prstGeom prst="rect">
              <a:avLst/>
            </a:prstGeom>
            <a:solidFill>
              <a:srgbClr val="0066CC"/>
            </a:solidFill>
            <a:ln w="9525" cap="flat">
              <a:solidFill>
                <a:srgbClr val="0066CC"/>
              </a:solidFill>
              <a:prstDash val="solid"/>
              <a:miter lim="800000"/>
            </a:ln>
            <a:effectLst/>
          </p:spPr>
          <p:txBody>
            <a:bodyPr wrap="square" lIns="45719" tIns="45719" rIns="45719" bIns="45719" numCol="1" anchor="ctr">
              <a:noAutofit/>
            </a:bodyPr>
            <a:lstStyle/>
            <a:p>
              <a:endParaRPr/>
            </a:p>
          </p:txBody>
        </p:sp>
        <p:pic>
          <p:nvPicPr>
            <p:cNvPr id="427" name="Picture 4" descr="Picture 4"/>
            <p:cNvPicPr>
              <a:picLocks noChangeAspect="1"/>
            </p:cNvPicPr>
            <p:nvPr/>
          </p:nvPicPr>
          <p:blipFill>
            <a:blip r:embed="rId3"/>
            <a:stretch>
              <a:fillRect/>
            </a:stretch>
          </p:blipFill>
          <p:spPr>
            <a:xfrm>
              <a:off x="164856" y="115360"/>
              <a:ext cx="1219201" cy="1584326"/>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1" nodeType="afterEffect">
                                  <p:stCondLst>
                                    <p:cond delay="0"/>
                                  </p:stCondLst>
                                  <p:iterate>
                                    <p:tmAbs val="0"/>
                                  </p:iterate>
                                  <p:childTnLst>
                                    <p:set>
                                      <p:cBhvr>
                                        <p:cTn id="6" fill="hold"/>
                                        <p:tgtEl>
                                          <p:spTgt spid="428"/>
                                        </p:tgtEl>
                                        <p:attrNameLst>
                                          <p:attrName>style.visibility</p:attrName>
                                        </p:attrNameLst>
                                      </p:cBhvr>
                                      <p:to>
                                        <p:strVal val="visible"/>
                                      </p:to>
                                    </p:set>
                                    <p:anim calcmode="lin" valueType="num">
                                      <p:cBhvr>
                                        <p:cTn id="7" dur="2000" fill="hold"/>
                                        <p:tgtEl>
                                          <p:spTgt spid="428"/>
                                        </p:tgtEl>
                                        <p:attrNameLst>
                                          <p:attrName>ppt_w</p:attrName>
                                        </p:attrNameLst>
                                      </p:cBhvr>
                                      <p:tavLst>
                                        <p:tav tm="0">
                                          <p:val>
                                            <p:fltVal val="0"/>
                                          </p:val>
                                        </p:tav>
                                        <p:tav tm="100000">
                                          <p:val>
                                            <p:strVal val="#ppt_w"/>
                                          </p:val>
                                        </p:tav>
                                      </p:tavLst>
                                    </p:anim>
                                    <p:anim calcmode="lin" valueType="num">
                                      <p:cBhvr>
                                        <p:cTn id="8" dur="2000" fill="hold"/>
                                        <p:tgtEl>
                                          <p:spTgt spid="428"/>
                                        </p:tgtEl>
                                        <p:attrNameLst>
                                          <p:attrName>ppt_h</p:attrName>
                                        </p:attrNameLst>
                                      </p:cBhvr>
                                      <p:tavLst>
                                        <p:tav tm="0">
                                          <p:val>
                                            <p:fltVal val="0"/>
                                          </p:val>
                                        </p:tav>
                                        <p:tav tm="100000">
                                          <p:val>
                                            <p:strVal val="#ppt_h"/>
                                          </p:val>
                                        </p:tav>
                                      </p:tavLst>
                                    </p:anim>
                                    <p:anim calcmode="lin" valueType="num">
                                      <p:cBhvr>
                                        <p:cTn id="9" dur="2000" fill="hold"/>
                                        <p:tgtEl>
                                          <p:spTgt spid="428"/>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42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itle 1"/>
          <p:cNvSpPr txBox="1">
            <a:spLocks noGrp="1"/>
          </p:cNvSpPr>
          <p:nvPr>
            <p:ph type="title"/>
          </p:nvPr>
        </p:nvSpPr>
        <p:spPr>
          <a:prstGeom prst="rect">
            <a:avLst/>
          </a:prstGeom>
        </p:spPr>
        <p:txBody>
          <a:bodyPr/>
          <a:lstStyle/>
          <a:p>
            <a:r>
              <a:t>We don’t know WHAT is funded</a:t>
            </a:r>
          </a:p>
        </p:txBody>
      </p:sp>
      <p:sp>
        <p:nvSpPr>
          <p:cNvPr id="431" name="Content Placeholder 2"/>
          <p:cNvSpPr txBox="1">
            <a:spLocks noGrp="1"/>
          </p:cNvSpPr>
          <p:nvPr>
            <p:ph type="body" idx="1"/>
          </p:nvPr>
        </p:nvSpPr>
        <p:spPr>
          <a:xfrm>
            <a:off x="457200" y="1600200"/>
            <a:ext cx="8229600" cy="4525963"/>
          </a:xfrm>
          <a:prstGeom prst="rect">
            <a:avLst/>
          </a:prstGeom>
        </p:spPr>
        <p:txBody>
          <a:bodyPr/>
          <a:lstStyle/>
          <a:p>
            <a:pPr>
              <a:lnSpc>
                <a:spcPct val="80000"/>
              </a:lnSpc>
              <a:spcBef>
                <a:spcPts val="500"/>
              </a:spcBef>
              <a:defRPr sz="2400" b="1">
                <a:latin typeface="+mn-lt"/>
                <a:ea typeface="+mn-ea"/>
                <a:cs typeface="+mn-cs"/>
                <a:sym typeface="Helvetica"/>
              </a:defRPr>
            </a:pPr>
            <a:r>
              <a:t>Two surveys…</a:t>
            </a:r>
            <a:r>
              <a:rPr b="0">
                <a:latin typeface="+mj-lt"/>
                <a:ea typeface="+mj-ea"/>
                <a:cs typeface="+mj-cs"/>
                <a:sym typeface="Calibri"/>
              </a:rPr>
              <a:t> </a:t>
            </a:r>
            <a:r>
              <a:t>provide some of the most significant data available to understand research and development (R&amp;D) spending and policy in the United States</a:t>
            </a:r>
            <a:r>
              <a:rPr b="0">
                <a:latin typeface="+mj-lt"/>
                <a:ea typeface="+mj-ea"/>
                <a:cs typeface="+mj-cs"/>
                <a:sym typeface="Calibri"/>
              </a:rPr>
              <a:t>. [B]udget officials at science agencies, Congress, and interest groups representing scientists, engineers, and high technology industries, among others, constantly cite the survey results—or studies based on those results—in making public policy arguments. </a:t>
            </a:r>
            <a:r>
              <a:t>However, the survey data are of insufficient quality and timeliness to support many of the demands put on them.</a:t>
            </a:r>
            <a:r>
              <a:rPr b="0">
                <a:latin typeface="+mj-lt"/>
                <a:ea typeface="+mj-ea"/>
                <a:cs typeface="+mj-cs"/>
                <a:sym typeface="Calibri"/>
              </a:rPr>
              <a:t> [T]the information provided to SRS is often a rough estimate, frequently based on unexamined assumptions that originated years earlier.” (National Research Council 2010, p. 1, emphases added)</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itle 1"/>
          <p:cNvSpPr txBox="1">
            <a:spLocks noGrp="1"/>
          </p:cNvSpPr>
          <p:nvPr>
            <p:ph type="title"/>
          </p:nvPr>
        </p:nvSpPr>
        <p:spPr>
          <a:prstGeom prst="rect">
            <a:avLst/>
          </a:prstGeom>
        </p:spPr>
        <p:txBody>
          <a:bodyPr/>
          <a:lstStyle/>
          <a:p>
            <a:r>
              <a:t>We don’t know WHO is funded</a:t>
            </a:r>
          </a:p>
        </p:txBody>
      </p:sp>
      <p:sp>
        <p:nvSpPr>
          <p:cNvPr id="434" name="Content Placeholder 2"/>
          <p:cNvSpPr txBox="1">
            <a:spLocks noGrp="1"/>
          </p:cNvSpPr>
          <p:nvPr>
            <p:ph type="body" idx="1"/>
          </p:nvPr>
        </p:nvSpPr>
        <p:spPr>
          <a:xfrm>
            <a:off x="457200" y="1600200"/>
            <a:ext cx="8229600" cy="4525963"/>
          </a:xfrm>
          <a:prstGeom prst="rect">
            <a:avLst/>
          </a:prstGeom>
        </p:spPr>
        <p:txBody>
          <a:bodyPr/>
          <a:lstStyle/>
          <a:p>
            <a:endParaRPr/>
          </a:p>
        </p:txBody>
      </p:sp>
      <p:pic>
        <p:nvPicPr>
          <p:cNvPr id="435" name="Picture 2" descr="Picture 2"/>
          <p:cNvPicPr>
            <a:picLocks noChangeAspect="1"/>
          </p:cNvPicPr>
          <p:nvPr/>
        </p:nvPicPr>
        <p:blipFill>
          <a:blip r:embed="rId2"/>
          <a:stretch>
            <a:fillRect/>
          </a:stretch>
        </p:blipFill>
        <p:spPr>
          <a:xfrm>
            <a:off x="0" y="1219199"/>
            <a:ext cx="8229600" cy="4421450"/>
          </a:xfrm>
          <a:prstGeom prst="rect">
            <a:avLst/>
          </a:prstGeom>
          <a:ln w="12700">
            <a:miter lim="400000"/>
          </a:ln>
        </p:spPr>
      </p:pic>
      <p:sp>
        <p:nvSpPr>
          <p:cNvPr id="436" name="TextBox 3"/>
          <p:cNvSpPr txBox="1"/>
          <p:nvPr/>
        </p:nvSpPr>
        <p:spPr>
          <a:xfrm>
            <a:off x="2712719" y="5715000"/>
            <a:ext cx="4251962" cy="625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BIOOMEDICAL RESEARCH WORKFORCE WORKING GROUP REPORT, June 14, 2012</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p>
            <a:r>
              <a:t>Housekeeping</a:t>
            </a:r>
          </a:p>
        </p:txBody>
      </p:sp>
      <p:sp>
        <p:nvSpPr>
          <p:cNvPr id="151" name="Content Placeholder 2"/>
          <p:cNvSpPr txBox="1">
            <a:spLocks noGrp="1"/>
          </p:cNvSpPr>
          <p:nvPr>
            <p:ph type="body" idx="1"/>
          </p:nvPr>
        </p:nvSpPr>
        <p:spPr>
          <a:xfrm>
            <a:off x="457200" y="1600200"/>
            <a:ext cx="8229600" cy="4525963"/>
          </a:xfrm>
          <a:prstGeom prst="rect">
            <a:avLst/>
          </a:prstGeom>
        </p:spPr>
        <p:txBody>
          <a:bodyPr/>
          <a:lstStyle/>
          <a:p>
            <a:r>
              <a:t>Please come to class on time</a:t>
            </a:r>
          </a:p>
          <a:p>
            <a:r>
              <a:t>Lectures will be recorded</a:t>
            </a:r>
          </a:p>
          <a:p>
            <a:r>
              <a:t>Please be prepared and submit assignments on time</a:t>
            </a:r>
          </a:p>
          <a:p>
            <a:r>
              <a:t>No electronic devices during lectures</a:t>
            </a:r>
          </a:p>
          <a:p>
            <a:r>
              <a:t>Please ask questions</a:t>
            </a:r>
          </a:p>
          <a:p>
            <a:r>
              <a:t>Please read syllabus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itle 1"/>
          <p:cNvSpPr txBox="1">
            <a:spLocks noGrp="1"/>
          </p:cNvSpPr>
          <p:nvPr>
            <p:ph type="title"/>
          </p:nvPr>
        </p:nvSpPr>
        <p:spPr>
          <a:prstGeom prst="rect">
            <a:avLst/>
          </a:prstGeom>
        </p:spPr>
        <p:txBody>
          <a:bodyPr/>
          <a:lstStyle>
            <a:lvl1pPr defTabSz="905255">
              <a:defRPr sz="4356"/>
            </a:lvl1pPr>
          </a:lstStyle>
          <a:p>
            <a:r>
              <a:t>And we don’t know the RESULTS</a:t>
            </a:r>
          </a:p>
        </p:txBody>
      </p:sp>
      <p:sp>
        <p:nvSpPr>
          <p:cNvPr id="439" name="Content Placeholder 2"/>
          <p:cNvSpPr txBox="1">
            <a:spLocks noGrp="1"/>
          </p:cNvSpPr>
          <p:nvPr>
            <p:ph type="body" idx="1"/>
          </p:nvPr>
        </p:nvSpPr>
        <p:spPr>
          <a:xfrm>
            <a:off x="457200" y="1600200"/>
            <a:ext cx="8229600" cy="4525963"/>
          </a:xfrm>
          <a:prstGeom prst="rect">
            <a:avLst/>
          </a:prstGeom>
        </p:spPr>
        <p:txBody>
          <a:bodyPr/>
          <a:lstStyle/>
          <a:p>
            <a:endParaRPr/>
          </a:p>
        </p:txBody>
      </p:sp>
      <p:pic>
        <p:nvPicPr>
          <p:cNvPr id="440" name="Picture 3" descr="Picture 3"/>
          <p:cNvPicPr>
            <a:picLocks noChangeAspect="1"/>
          </p:cNvPicPr>
          <p:nvPr/>
        </p:nvPicPr>
        <p:blipFill>
          <a:blip r:embed="rId2"/>
          <a:stretch>
            <a:fillRect/>
          </a:stretch>
        </p:blipFill>
        <p:spPr>
          <a:xfrm>
            <a:off x="1600200" y="1343633"/>
            <a:ext cx="5867400" cy="5352442"/>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itle 1"/>
          <p:cNvSpPr txBox="1">
            <a:spLocks noGrp="1"/>
          </p:cNvSpPr>
          <p:nvPr>
            <p:ph type="title"/>
          </p:nvPr>
        </p:nvSpPr>
        <p:spPr>
          <a:prstGeom prst="rect">
            <a:avLst/>
          </a:prstGeom>
        </p:spPr>
        <p:txBody>
          <a:bodyPr/>
          <a:lstStyle/>
          <a:p>
            <a:r>
              <a:t>Approach</a:t>
            </a:r>
          </a:p>
        </p:txBody>
      </p:sp>
      <p:sp>
        <p:nvSpPr>
          <p:cNvPr id="443" name="Content Placeholder 2"/>
          <p:cNvSpPr txBox="1">
            <a:spLocks noGrp="1"/>
          </p:cNvSpPr>
          <p:nvPr>
            <p:ph type="body" idx="1"/>
          </p:nvPr>
        </p:nvSpPr>
        <p:spPr>
          <a:xfrm>
            <a:off x="457200" y="1600200"/>
            <a:ext cx="8229600" cy="4525963"/>
          </a:xfrm>
          <a:prstGeom prst="rect">
            <a:avLst/>
          </a:prstGeom>
        </p:spPr>
        <p:txBody>
          <a:bodyPr/>
          <a:lstStyle/>
          <a:p>
            <a:pPr marL="0" indent="0" defTabSz="868644">
              <a:lnSpc>
                <a:spcPct val="80000"/>
              </a:lnSpc>
              <a:spcBef>
                <a:spcPts val="600"/>
              </a:spcBef>
              <a:buSzTx/>
              <a:buNone/>
              <a:defRPr sz="2565"/>
            </a:pPr>
            <a:r>
              <a:t>Building a feasible, low cost and flexible platform to use </a:t>
            </a:r>
            <a:r>
              <a:rPr>
                <a:solidFill>
                  <a:srgbClr val="800000"/>
                </a:solidFill>
              </a:rPr>
              <a:t>science</a:t>
            </a:r>
            <a:r>
              <a:t> to describe science (for policy)</a:t>
            </a:r>
          </a:p>
          <a:p>
            <a:pPr marL="0" indent="0" defTabSz="868644">
              <a:lnSpc>
                <a:spcPct val="80000"/>
              </a:lnSpc>
              <a:spcBef>
                <a:spcPts val="600"/>
              </a:spcBef>
              <a:buSzTx/>
              <a:buNone/>
              <a:defRPr sz="1330"/>
            </a:pPr>
            <a:endParaRPr/>
          </a:p>
          <a:p>
            <a:pPr marL="325754" indent="-325754" defTabSz="868644">
              <a:lnSpc>
                <a:spcPct val="80000"/>
              </a:lnSpc>
              <a:spcBef>
                <a:spcPts val="600"/>
              </a:spcBef>
              <a:defRPr sz="2565">
                <a:solidFill>
                  <a:srgbClr val="800000"/>
                </a:solidFill>
              </a:defRPr>
            </a:pPr>
            <a:r>
              <a:t>Conceptual framework</a:t>
            </a:r>
            <a:r>
              <a:rPr>
                <a:solidFill>
                  <a:srgbClr val="000000"/>
                </a:solidFill>
              </a:rPr>
              <a:t>: Science is done by scientists (not documents), so focus on scientists &amp; networks of scientists </a:t>
            </a:r>
          </a:p>
          <a:p>
            <a:pPr marL="325754" indent="-325754" defTabSz="868644">
              <a:lnSpc>
                <a:spcPct val="80000"/>
              </a:lnSpc>
              <a:spcBef>
                <a:spcPts val="600"/>
              </a:spcBef>
              <a:defRPr sz="1330"/>
            </a:pPr>
            <a:endParaRPr>
              <a:solidFill>
                <a:srgbClr val="000000"/>
              </a:solidFill>
            </a:endParaRPr>
          </a:p>
          <a:p>
            <a:pPr marL="325754" indent="-325754" defTabSz="868644">
              <a:lnSpc>
                <a:spcPct val="80000"/>
              </a:lnSpc>
              <a:spcBef>
                <a:spcPts val="600"/>
              </a:spcBef>
              <a:defRPr sz="2565">
                <a:solidFill>
                  <a:srgbClr val="800000"/>
                </a:solidFill>
              </a:defRPr>
            </a:pPr>
            <a:r>
              <a:t>Empirical framework</a:t>
            </a:r>
            <a:r>
              <a:rPr>
                <a:solidFill>
                  <a:srgbClr val="000000"/>
                </a:solidFill>
              </a:rPr>
              <a:t>: Big data approach to collecting data - using new cybertools to capture information automatically </a:t>
            </a:r>
          </a:p>
          <a:p>
            <a:pPr marL="325754" indent="-325754" defTabSz="868644">
              <a:lnSpc>
                <a:spcPct val="80000"/>
              </a:lnSpc>
              <a:spcBef>
                <a:spcPts val="600"/>
              </a:spcBef>
              <a:defRPr sz="1330"/>
            </a:pPr>
            <a:endParaRPr>
              <a:solidFill>
                <a:srgbClr val="000000"/>
              </a:solidFill>
            </a:endParaRPr>
          </a:p>
          <a:p>
            <a:pPr marL="325754" indent="-325754" defTabSz="868644">
              <a:lnSpc>
                <a:spcPct val="80000"/>
              </a:lnSpc>
              <a:spcBef>
                <a:spcPts val="600"/>
              </a:spcBef>
              <a:defRPr sz="2565">
                <a:solidFill>
                  <a:srgbClr val="800000"/>
                </a:solidFill>
              </a:defRPr>
            </a:pPr>
            <a:r>
              <a:t>Pragmatic Approach</a:t>
            </a:r>
            <a:r>
              <a:rPr>
                <a:solidFill>
                  <a:srgbClr val="000000"/>
                </a:solidFill>
              </a:rPr>
              <a:t>: New ways of presenting information so the public &amp; policymakers can visualize results of research</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itle 1"/>
          <p:cNvSpPr txBox="1">
            <a:spLocks noGrp="1"/>
          </p:cNvSpPr>
          <p:nvPr>
            <p:ph type="title"/>
          </p:nvPr>
        </p:nvSpPr>
        <p:spPr>
          <a:prstGeom prst="rect">
            <a:avLst/>
          </a:prstGeom>
        </p:spPr>
        <p:txBody>
          <a:bodyPr/>
          <a:lstStyle/>
          <a:p>
            <a:r>
              <a:t>Conceptual Framework</a:t>
            </a:r>
          </a:p>
        </p:txBody>
      </p:sp>
      <p:sp>
        <p:nvSpPr>
          <p:cNvPr id="446" name="Content Placeholder 2"/>
          <p:cNvSpPr txBox="1">
            <a:spLocks noGrp="1"/>
          </p:cNvSpPr>
          <p:nvPr>
            <p:ph type="body" idx="1"/>
          </p:nvPr>
        </p:nvSpPr>
        <p:spPr>
          <a:xfrm>
            <a:off x="457200" y="1600200"/>
            <a:ext cx="8229600" cy="4525963"/>
          </a:xfrm>
          <a:prstGeom prst="rect">
            <a:avLst/>
          </a:prstGeom>
        </p:spPr>
        <p:txBody>
          <a:bodyPr/>
          <a:lstStyle/>
          <a:p>
            <a:pPr marL="0" indent="0">
              <a:lnSpc>
                <a:spcPct val="90000"/>
              </a:lnSpc>
              <a:spcBef>
                <a:spcPts val="600"/>
              </a:spcBef>
              <a:buSzTx/>
              <a:buNone/>
              <a:defRPr sz="2700"/>
            </a:pPr>
            <a:r>
              <a:t>Transmission of research ideas can occur through:</a:t>
            </a:r>
          </a:p>
          <a:p>
            <a:pPr marL="742950" lvl="1" indent="-285750">
              <a:lnSpc>
                <a:spcPct val="90000"/>
              </a:lnSpc>
              <a:spcBef>
                <a:spcPts val="500"/>
              </a:spcBef>
              <a:defRPr sz="2300"/>
            </a:pPr>
            <a:r>
              <a:t>People employed doing research (measured with grants)</a:t>
            </a:r>
          </a:p>
          <a:p>
            <a:pPr marL="742950" lvl="1" indent="-285750">
              <a:lnSpc>
                <a:spcPct val="90000"/>
              </a:lnSpc>
              <a:spcBef>
                <a:spcPts val="500"/>
              </a:spcBef>
              <a:defRPr sz="2300"/>
            </a:pPr>
            <a:r>
              <a:t>Placement of individuals (Oppenheimer – the best way to send knowledge is to wrap it up in a human being)</a:t>
            </a:r>
          </a:p>
          <a:p>
            <a:pPr marL="742950" lvl="1" indent="-285750">
              <a:lnSpc>
                <a:spcPct val="90000"/>
              </a:lnSpc>
              <a:spcBef>
                <a:spcPts val="500"/>
              </a:spcBef>
              <a:defRPr sz="2300"/>
            </a:pPr>
            <a:r>
              <a:t>Start up of businesses</a:t>
            </a:r>
          </a:p>
          <a:p>
            <a:pPr marL="742950" lvl="1" indent="-285750">
              <a:lnSpc>
                <a:spcPct val="90000"/>
              </a:lnSpc>
              <a:spcBef>
                <a:spcPts val="500"/>
              </a:spcBef>
              <a:defRPr sz="2300"/>
            </a:pPr>
            <a:r>
              <a:t>Through social networks</a:t>
            </a:r>
          </a:p>
          <a:p>
            <a:pPr>
              <a:lnSpc>
                <a:spcPct val="90000"/>
              </a:lnSpc>
              <a:spcBef>
                <a:spcPts val="600"/>
              </a:spcBef>
              <a:defRPr sz="2700"/>
            </a:pPr>
            <a:r>
              <a:t>Purchases of equipment and services</a:t>
            </a:r>
          </a:p>
          <a:p>
            <a:pPr marL="742950" lvl="1" indent="-285750">
              <a:lnSpc>
                <a:spcPct val="90000"/>
              </a:lnSpc>
              <a:spcBef>
                <a:spcPts val="500"/>
              </a:spcBef>
              <a:defRPr sz="2300"/>
            </a:pPr>
            <a:r>
              <a:t>Consumer led innovation</a:t>
            </a:r>
          </a:p>
          <a:p>
            <a:pPr marL="742950" lvl="1" indent="-285750">
              <a:lnSpc>
                <a:spcPct val="90000"/>
              </a:lnSpc>
              <a:spcBef>
                <a:spcPts val="500"/>
              </a:spcBef>
              <a:defRPr sz="2300"/>
            </a:pPr>
            <a:r>
              <a:t>Development of comparative advantage</a:t>
            </a:r>
          </a:p>
          <a:p>
            <a:pPr marL="742950" lvl="1" indent="-285750">
              <a:lnSpc>
                <a:spcPct val="90000"/>
              </a:lnSpc>
              <a:spcBef>
                <a:spcPts val="500"/>
              </a:spcBef>
              <a:defRPr sz="2300"/>
            </a:pPr>
            <a:r>
              <a:t>Economies of scale</a:t>
            </a:r>
          </a:p>
        </p:txBody>
      </p:sp>
      <p:pic>
        <p:nvPicPr>
          <p:cNvPr id="447" name="Picture 2" descr="Picture 2"/>
          <p:cNvPicPr>
            <a:picLocks noChangeAspect="1"/>
          </p:cNvPicPr>
          <p:nvPr/>
        </p:nvPicPr>
        <p:blipFill>
          <a:blip r:embed="rId2"/>
          <a:stretch>
            <a:fillRect/>
          </a:stretch>
        </p:blipFill>
        <p:spPr>
          <a:xfrm>
            <a:off x="6172200" y="1371599"/>
            <a:ext cx="2723547" cy="3592349"/>
          </a:xfrm>
          <a:prstGeom prst="rect">
            <a:avLst/>
          </a:prstGeom>
          <a:ln w="190500" cap="sq">
            <a:solidFill>
              <a:srgbClr val="C8C6BD"/>
            </a:solidFill>
            <a:miter/>
          </a:ln>
          <a:effectLst>
            <a:outerShdw blurRad="254000" rotWithShape="0">
              <a:srgbClr val="000000">
                <a:alpha val="43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Picture 14" descr="Picture 14"/>
          <p:cNvPicPr>
            <a:picLocks noChangeAspect="1"/>
          </p:cNvPicPr>
          <p:nvPr/>
        </p:nvPicPr>
        <p:blipFill>
          <a:blip r:embed="rId2"/>
          <a:stretch>
            <a:fillRect/>
          </a:stretch>
        </p:blipFill>
        <p:spPr>
          <a:xfrm>
            <a:off x="784745" y="1676400"/>
            <a:ext cx="7610477" cy="3952875"/>
          </a:xfrm>
          <a:prstGeom prst="rect">
            <a:avLst/>
          </a:prstGeom>
          <a:ln w="12700">
            <a:miter lim="400000"/>
          </a:ln>
        </p:spPr>
      </p:pic>
      <p:grpSp>
        <p:nvGrpSpPr>
          <p:cNvPr id="459" name="Group 8"/>
          <p:cNvGrpSpPr/>
          <p:nvPr/>
        </p:nvGrpSpPr>
        <p:grpSpPr>
          <a:xfrm>
            <a:off x="2307808" y="1742293"/>
            <a:ext cx="4184172" cy="4996179"/>
            <a:chOff x="0" y="0"/>
            <a:chExt cx="4184170" cy="4996177"/>
          </a:xfrm>
        </p:grpSpPr>
        <p:pic>
          <p:nvPicPr>
            <p:cNvPr id="450" name="Picture 8" descr="Picture 8"/>
            <p:cNvPicPr>
              <a:picLocks noChangeAspect="1"/>
            </p:cNvPicPr>
            <p:nvPr/>
          </p:nvPicPr>
          <p:blipFill>
            <a:blip r:embed="rId3"/>
            <a:stretch>
              <a:fillRect/>
            </a:stretch>
          </p:blipFill>
          <p:spPr>
            <a:xfrm>
              <a:off x="490767" y="1249044"/>
              <a:ext cx="1244391" cy="1319487"/>
            </a:xfrm>
            <a:prstGeom prst="rect">
              <a:avLst/>
            </a:prstGeom>
            <a:ln w="12700" cap="flat">
              <a:noFill/>
              <a:miter lim="400000"/>
            </a:ln>
            <a:effectLst/>
          </p:spPr>
        </p:pic>
        <p:pic>
          <p:nvPicPr>
            <p:cNvPr id="451" name="Picture 2" descr="Picture 2"/>
            <p:cNvPicPr>
              <a:picLocks noChangeAspect="1"/>
            </p:cNvPicPr>
            <p:nvPr/>
          </p:nvPicPr>
          <p:blipFill>
            <a:blip r:embed="rId4"/>
            <a:stretch>
              <a:fillRect/>
            </a:stretch>
          </p:blipFill>
          <p:spPr>
            <a:xfrm>
              <a:off x="1963068" y="1577740"/>
              <a:ext cx="565145" cy="2366612"/>
            </a:xfrm>
            <a:prstGeom prst="rect">
              <a:avLst/>
            </a:prstGeom>
            <a:ln w="12700" cap="flat">
              <a:noFill/>
              <a:miter lim="400000"/>
            </a:ln>
            <a:effectLst/>
          </p:spPr>
        </p:pic>
        <p:pic>
          <p:nvPicPr>
            <p:cNvPr id="452" name="Picture 3" descr="Picture 3"/>
            <p:cNvPicPr>
              <a:picLocks noChangeAspect="1"/>
            </p:cNvPicPr>
            <p:nvPr/>
          </p:nvPicPr>
          <p:blipFill>
            <a:blip r:embed="rId5"/>
            <a:stretch>
              <a:fillRect/>
            </a:stretch>
          </p:blipFill>
          <p:spPr>
            <a:xfrm>
              <a:off x="1261972" y="0"/>
              <a:ext cx="1849142" cy="1439440"/>
            </a:xfrm>
            <a:prstGeom prst="rect">
              <a:avLst/>
            </a:prstGeom>
            <a:ln w="12700" cap="flat">
              <a:noFill/>
              <a:miter lim="400000"/>
            </a:ln>
            <a:effectLst/>
          </p:spPr>
        </p:pic>
        <p:pic>
          <p:nvPicPr>
            <p:cNvPr id="453" name="Picture 4" descr="Picture 4"/>
            <p:cNvPicPr>
              <a:picLocks noChangeAspect="1"/>
            </p:cNvPicPr>
            <p:nvPr/>
          </p:nvPicPr>
          <p:blipFill>
            <a:blip r:embed="rId6"/>
            <a:stretch>
              <a:fillRect/>
            </a:stretch>
          </p:blipFill>
          <p:spPr>
            <a:xfrm>
              <a:off x="2523945" y="1183305"/>
              <a:ext cx="1250207" cy="1319488"/>
            </a:xfrm>
            <a:prstGeom prst="rect">
              <a:avLst/>
            </a:prstGeom>
            <a:ln w="12700" cap="flat">
              <a:noFill/>
              <a:miter lim="400000"/>
            </a:ln>
            <a:effectLst/>
          </p:spPr>
        </p:pic>
        <p:pic>
          <p:nvPicPr>
            <p:cNvPr id="454" name="Picture 5" descr="Picture 5"/>
            <p:cNvPicPr>
              <a:picLocks noChangeAspect="1"/>
            </p:cNvPicPr>
            <p:nvPr/>
          </p:nvPicPr>
          <p:blipFill>
            <a:blip r:embed="rId7"/>
            <a:stretch>
              <a:fillRect/>
            </a:stretch>
          </p:blipFill>
          <p:spPr>
            <a:xfrm>
              <a:off x="3154931" y="2169393"/>
              <a:ext cx="1029240" cy="1101391"/>
            </a:xfrm>
            <a:prstGeom prst="rect">
              <a:avLst/>
            </a:prstGeom>
            <a:ln w="12700" cap="flat">
              <a:noFill/>
              <a:miter lim="400000"/>
            </a:ln>
            <a:effectLst/>
          </p:spPr>
        </p:pic>
        <p:pic>
          <p:nvPicPr>
            <p:cNvPr id="455" name="Picture 6" descr="Picture 6"/>
            <p:cNvPicPr>
              <a:picLocks noChangeAspect="1"/>
            </p:cNvPicPr>
            <p:nvPr/>
          </p:nvPicPr>
          <p:blipFill>
            <a:blip r:embed="rId8"/>
            <a:stretch>
              <a:fillRect/>
            </a:stretch>
          </p:blipFill>
          <p:spPr>
            <a:xfrm>
              <a:off x="2523945" y="3024002"/>
              <a:ext cx="1325800" cy="1390369"/>
            </a:xfrm>
            <a:prstGeom prst="rect">
              <a:avLst/>
            </a:prstGeom>
            <a:ln w="12700" cap="flat">
              <a:noFill/>
              <a:miter lim="400000"/>
            </a:ln>
            <a:effectLst/>
          </p:spPr>
        </p:pic>
        <p:pic>
          <p:nvPicPr>
            <p:cNvPr id="456" name="Picture 7" descr="Picture 7"/>
            <p:cNvPicPr>
              <a:picLocks noChangeAspect="1"/>
            </p:cNvPicPr>
            <p:nvPr/>
          </p:nvPicPr>
          <p:blipFill>
            <a:blip r:embed="rId9"/>
            <a:stretch>
              <a:fillRect/>
            </a:stretch>
          </p:blipFill>
          <p:spPr>
            <a:xfrm>
              <a:off x="420657" y="2958263"/>
              <a:ext cx="1325800" cy="1390369"/>
            </a:xfrm>
            <a:prstGeom prst="rect">
              <a:avLst/>
            </a:prstGeom>
            <a:ln w="12700" cap="flat">
              <a:noFill/>
              <a:miter lim="400000"/>
            </a:ln>
            <a:effectLst/>
          </p:spPr>
        </p:pic>
        <p:pic>
          <p:nvPicPr>
            <p:cNvPr id="457" name="Picture 9" descr="Picture 9"/>
            <p:cNvPicPr>
              <a:picLocks noChangeAspect="1"/>
            </p:cNvPicPr>
            <p:nvPr/>
          </p:nvPicPr>
          <p:blipFill>
            <a:blip r:embed="rId10"/>
            <a:stretch>
              <a:fillRect/>
            </a:stretch>
          </p:blipFill>
          <p:spPr>
            <a:xfrm>
              <a:off x="1612520" y="4069265"/>
              <a:ext cx="1058315" cy="926913"/>
            </a:xfrm>
            <a:prstGeom prst="rect">
              <a:avLst/>
            </a:prstGeom>
            <a:ln w="12700" cap="flat">
              <a:noFill/>
              <a:miter lim="400000"/>
            </a:ln>
            <a:effectLst/>
          </p:spPr>
        </p:pic>
        <p:pic>
          <p:nvPicPr>
            <p:cNvPr id="458" name="Picture 10" descr="Picture 10"/>
            <p:cNvPicPr>
              <a:picLocks noChangeAspect="1"/>
            </p:cNvPicPr>
            <p:nvPr/>
          </p:nvPicPr>
          <p:blipFill>
            <a:blip r:embed="rId11"/>
            <a:stretch>
              <a:fillRect/>
            </a:stretch>
          </p:blipFill>
          <p:spPr>
            <a:xfrm>
              <a:off x="0" y="2037914"/>
              <a:ext cx="1162982" cy="1226796"/>
            </a:xfrm>
            <a:prstGeom prst="rect">
              <a:avLst/>
            </a:prstGeom>
            <a:ln w="12700" cap="flat">
              <a:noFill/>
              <a:miter lim="400000"/>
            </a:ln>
            <a:effectLst/>
          </p:spPr>
        </p:pic>
      </p:grpSp>
      <p:sp>
        <p:nvSpPr>
          <p:cNvPr id="460" name="Title 1"/>
          <p:cNvSpPr txBox="1">
            <a:spLocks noGrp="1"/>
          </p:cNvSpPr>
          <p:nvPr>
            <p:ph type="title"/>
          </p:nvPr>
        </p:nvSpPr>
        <p:spPr>
          <a:prstGeom prst="rect">
            <a:avLst/>
          </a:prstGeom>
        </p:spPr>
        <p:txBody>
          <a:bodyPr/>
          <a:lstStyle/>
          <a:p>
            <a:r>
              <a:t>A conceptual framework</a:t>
            </a:r>
          </a:p>
        </p:txBody>
      </p:sp>
      <p:sp>
        <p:nvSpPr>
          <p:cNvPr id="461" name="Oval 2"/>
          <p:cNvSpPr/>
          <p:nvPr/>
        </p:nvSpPr>
        <p:spPr>
          <a:xfrm>
            <a:off x="4958884" y="4800600"/>
            <a:ext cx="1178911" cy="1143000"/>
          </a:xfrm>
          <a:prstGeom prst="ellipse">
            <a:avLst/>
          </a:prstGeom>
          <a:ln w="25400">
            <a:solidFill>
              <a:srgbClr val="FF0000"/>
            </a:solidFill>
          </a:ln>
        </p:spPr>
        <p:txBody>
          <a:bodyPr lIns="45719" rIns="45719" anchor="ctr"/>
          <a:lstStyle/>
          <a:p>
            <a:pPr algn="ctr">
              <a:defRPr>
                <a:solidFill>
                  <a:srgbClr val="FFFFFF"/>
                </a:solidFill>
              </a:defRPr>
            </a:pPr>
            <a:endParaRPr/>
          </a:p>
        </p:txBody>
      </p:sp>
      <p:sp>
        <p:nvSpPr>
          <p:cNvPr id="462" name="Straight Connector 4"/>
          <p:cNvSpPr/>
          <p:nvPr/>
        </p:nvSpPr>
        <p:spPr>
          <a:xfrm>
            <a:off x="5131532" y="4967987"/>
            <a:ext cx="796237" cy="843572"/>
          </a:xfrm>
          <a:prstGeom prst="line">
            <a:avLst/>
          </a:prstGeom>
          <a:ln w="15875">
            <a:solidFill>
              <a:srgbClr val="FF0000"/>
            </a:solidFill>
          </a:ln>
        </p:spPr>
        <p:txBody>
          <a:bodyPr lIns="45719" rIns="45719"/>
          <a:lstStyle/>
          <a:p>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itle 1"/>
          <p:cNvSpPr txBox="1">
            <a:spLocks noGrp="1"/>
          </p:cNvSpPr>
          <p:nvPr>
            <p:ph type="title"/>
          </p:nvPr>
        </p:nvSpPr>
        <p:spPr>
          <a:prstGeom prst="rect">
            <a:avLst/>
          </a:prstGeom>
        </p:spPr>
        <p:txBody>
          <a:bodyPr/>
          <a:lstStyle>
            <a:lvl1pPr>
              <a:defRPr sz="4000"/>
            </a:lvl1pPr>
          </a:lstStyle>
          <a:p>
            <a:r>
              <a:t> A Conceptual Framework</a:t>
            </a:r>
          </a:p>
        </p:txBody>
      </p:sp>
      <p:sp>
        <p:nvSpPr>
          <p:cNvPr id="465" name="Content Placeholder 2"/>
          <p:cNvSpPr txBox="1">
            <a:spLocks noGrp="1"/>
          </p:cNvSpPr>
          <p:nvPr>
            <p:ph type="body" idx="1"/>
          </p:nvPr>
        </p:nvSpPr>
        <p:spPr>
          <a:xfrm>
            <a:off x="457200" y="1600200"/>
            <a:ext cx="8229600" cy="4525963"/>
          </a:xfrm>
          <a:prstGeom prst="rect">
            <a:avLst/>
          </a:prstGeom>
        </p:spPr>
        <p:txBody>
          <a:bodyPr/>
          <a:lstStyle/>
          <a:p>
            <a:pPr marL="0" indent="0" defTabSz="905255">
              <a:buSzTx/>
              <a:buNone/>
              <a:defRPr sz="3168"/>
            </a:pPr>
            <a:r>
              <a:t>(1)	Y</a:t>
            </a:r>
            <a:r>
              <a:rPr baseline="-25191"/>
              <a:t>it</a:t>
            </a:r>
            <a:r>
              <a:rPr baseline="29979"/>
              <a:t>(1)</a:t>
            </a:r>
            <a:r>
              <a:t> = Y</a:t>
            </a:r>
            <a:r>
              <a:rPr baseline="-25191"/>
              <a:t>it</a:t>
            </a:r>
            <a:r>
              <a:rPr baseline="29979"/>
              <a:t>(2)</a:t>
            </a:r>
            <a:r>
              <a:t>α + X</a:t>
            </a:r>
            <a:r>
              <a:rPr baseline="-25191"/>
              <a:t>it</a:t>
            </a:r>
            <a:r>
              <a:rPr baseline="29979"/>
              <a:t>(1)</a:t>
            </a:r>
            <a:r>
              <a:t>λ + ε</a:t>
            </a:r>
            <a:r>
              <a:rPr baseline="-25191"/>
              <a:t>it </a:t>
            </a:r>
            <a:r>
              <a:t>      </a:t>
            </a:r>
          </a:p>
          <a:p>
            <a:pPr marL="0" indent="0" defTabSz="905255">
              <a:buSzTx/>
              <a:buNone/>
              <a:defRPr sz="3168"/>
            </a:pPr>
            <a:r>
              <a:t> (2)	Y</a:t>
            </a:r>
            <a:r>
              <a:rPr baseline="-25191"/>
              <a:t>it</a:t>
            </a:r>
            <a:r>
              <a:rPr baseline="29979"/>
              <a:t>(2)</a:t>
            </a:r>
            <a:r>
              <a:t> = Z</a:t>
            </a:r>
            <a:r>
              <a:rPr baseline="-25191"/>
              <a:t>it</a:t>
            </a:r>
            <a:r>
              <a:t>β +X</a:t>
            </a:r>
            <a:r>
              <a:rPr baseline="-25191"/>
              <a:t>it</a:t>
            </a:r>
            <a:r>
              <a:rPr baseline="29979"/>
              <a:t>(2)</a:t>
            </a:r>
            <a:r>
              <a:t>μ + η</a:t>
            </a:r>
            <a:r>
              <a:rPr baseline="-25191"/>
              <a:t>it</a:t>
            </a:r>
            <a:r>
              <a:t> ,</a:t>
            </a:r>
          </a:p>
          <a:p>
            <a:pPr marL="0" indent="0" defTabSz="905255">
              <a:buSzTx/>
              <a:buNone/>
              <a:defRPr sz="3168" i="1">
                <a:latin typeface="+mn-lt"/>
                <a:ea typeface="+mn-ea"/>
                <a:cs typeface="+mn-cs"/>
                <a:sym typeface="Helvetica"/>
              </a:defRPr>
            </a:pPr>
            <a:r>
              <a:t>Y</a:t>
            </a:r>
            <a:r>
              <a:rPr baseline="29979"/>
              <a:t>(1)</a:t>
            </a:r>
            <a:r>
              <a:rPr i="0">
                <a:latin typeface="+mj-lt"/>
                <a:ea typeface="+mj-ea"/>
                <a:cs typeface="+mj-cs"/>
                <a:sym typeface="Calibri"/>
              </a:rPr>
              <a:t> output variables</a:t>
            </a:r>
          </a:p>
          <a:p>
            <a:pPr marL="0" indent="0" defTabSz="905255">
              <a:buSzTx/>
              <a:buNone/>
              <a:defRPr sz="3168" i="1">
                <a:latin typeface="+mn-lt"/>
                <a:ea typeface="+mn-ea"/>
                <a:cs typeface="+mn-cs"/>
                <a:sym typeface="Helvetica"/>
              </a:defRPr>
            </a:pPr>
            <a:r>
              <a:t>Y</a:t>
            </a:r>
            <a:r>
              <a:rPr baseline="29979"/>
              <a:t>(2)</a:t>
            </a:r>
            <a:r>
              <a:rPr i="0">
                <a:latin typeface="+mj-lt"/>
                <a:ea typeface="+mj-ea"/>
                <a:cs typeface="+mj-cs"/>
                <a:sym typeface="Calibri"/>
              </a:rPr>
              <a:t>team composition variables</a:t>
            </a:r>
          </a:p>
          <a:p>
            <a:pPr marL="0" indent="0" defTabSz="905255">
              <a:buSzTx/>
              <a:buNone/>
              <a:defRPr sz="3168"/>
            </a:pPr>
            <a:r>
              <a:t> Both are determined by a set of control variables </a:t>
            </a:r>
            <a:r>
              <a:rPr i="1">
                <a:latin typeface="+mn-lt"/>
                <a:ea typeface="+mn-ea"/>
                <a:cs typeface="+mn-cs"/>
                <a:sym typeface="Helvetica"/>
              </a:rPr>
              <a:t>X</a:t>
            </a:r>
            <a:r>
              <a:rPr i="1" baseline="29979">
                <a:latin typeface="+mn-lt"/>
                <a:ea typeface="+mn-ea"/>
                <a:cs typeface="+mn-cs"/>
                <a:sym typeface="Helvetica"/>
              </a:rPr>
              <a:t>(1)</a:t>
            </a:r>
            <a:r>
              <a:t> and </a:t>
            </a:r>
            <a:r>
              <a:rPr i="1">
                <a:latin typeface="+mn-lt"/>
                <a:ea typeface="+mn-ea"/>
                <a:cs typeface="+mn-cs"/>
                <a:sym typeface="Helvetica"/>
              </a:rPr>
              <a:t>X</a:t>
            </a:r>
            <a:r>
              <a:rPr i="1" baseline="29979">
                <a:latin typeface="+mn-lt"/>
                <a:ea typeface="+mn-ea"/>
                <a:cs typeface="+mn-cs"/>
                <a:sym typeface="Helvetica"/>
              </a:rPr>
              <a:t>(2)</a:t>
            </a:r>
            <a:r>
              <a:t> that can overlap and be truly exogenous or predetermined; variable of key interest Z, or research funding</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itle 1"/>
          <p:cNvSpPr txBox="1">
            <a:spLocks noGrp="1"/>
          </p:cNvSpPr>
          <p:nvPr>
            <p:ph type="title"/>
          </p:nvPr>
        </p:nvSpPr>
        <p:spPr>
          <a:xfrm>
            <a:off x="381000" y="152400"/>
            <a:ext cx="8382000" cy="1219200"/>
          </a:xfrm>
          <a:prstGeom prst="rect">
            <a:avLst/>
          </a:prstGeom>
        </p:spPr>
        <p:txBody>
          <a:bodyPr/>
          <a:lstStyle>
            <a:lvl1pPr>
              <a:defRPr>
                <a:solidFill>
                  <a:srgbClr val="1F497D"/>
                </a:solidFill>
              </a:defRPr>
            </a:lvl1pPr>
          </a:lstStyle>
          <a:p>
            <a:r>
              <a:t>Approach</a:t>
            </a:r>
          </a:p>
        </p:txBody>
      </p:sp>
      <p:sp>
        <p:nvSpPr>
          <p:cNvPr id="468" name="Slide Number Placeholder 3"/>
          <p:cNvSpPr txBox="1">
            <a:spLocks noGrp="1"/>
          </p:cNvSpPr>
          <p:nvPr>
            <p:ph type="sldNum" sz="quarter" idx="4294967295"/>
          </p:nvPr>
        </p:nvSpPr>
        <p:spPr>
          <a:xfrm>
            <a:off x="8885376" y="6506835"/>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
        <p:nvSpPr>
          <p:cNvPr id="469" name="Content Placeholder 2"/>
          <p:cNvSpPr txBox="1">
            <a:spLocks noGrp="1"/>
          </p:cNvSpPr>
          <p:nvPr>
            <p:ph type="body" idx="1"/>
          </p:nvPr>
        </p:nvSpPr>
        <p:spPr>
          <a:xfrm>
            <a:off x="228600" y="1752600"/>
            <a:ext cx="8382000" cy="4911725"/>
          </a:xfrm>
          <a:prstGeom prst="rect">
            <a:avLst/>
          </a:prstGeom>
        </p:spPr>
        <p:txBody>
          <a:bodyPr/>
          <a:lstStyle/>
          <a:p>
            <a:pPr>
              <a:lnSpc>
                <a:spcPct val="80000"/>
              </a:lnSpc>
              <a:spcBef>
                <a:spcPts val="800"/>
              </a:spcBef>
              <a:defRPr sz="3400"/>
            </a:pPr>
            <a:r>
              <a:t>Level 1: Document the levels and trends in the scientific </a:t>
            </a:r>
            <a:r>
              <a:rPr u="sng"/>
              <a:t>workforce</a:t>
            </a:r>
            <a:r>
              <a:t> supported by federal funding. </a:t>
            </a:r>
            <a:endParaRPr sz="2700"/>
          </a:p>
          <a:p>
            <a:pPr marL="0" indent="0">
              <a:lnSpc>
                <a:spcPct val="80000"/>
              </a:lnSpc>
              <a:spcBef>
                <a:spcPts val="600"/>
              </a:spcBef>
              <a:buSzTx/>
              <a:buNone/>
              <a:defRPr sz="4100"/>
            </a:pPr>
            <a:endParaRPr sz="2700"/>
          </a:p>
          <a:p>
            <a:pPr>
              <a:lnSpc>
                <a:spcPct val="80000"/>
              </a:lnSpc>
              <a:spcBef>
                <a:spcPts val="800"/>
              </a:spcBef>
              <a:defRPr sz="3400"/>
            </a:pPr>
            <a:r>
              <a:t>Level 2: Develop an open automated data infrastructure and tools that will enable the documentation and analysis of a subset of the </a:t>
            </a:r>
            <a:r>
              <a:rPr u="sng"/>
              <a:t>inputs, outputs</a:t>
            </a:r>
            <a:r>
              <a:t>, and outcomes</a:t>
            </a:r>
            <a:r>
              <a:rPr b="1">
                <a:latin typeface="+mn-lt"/>
                <a:ea typeface="+mn-ea"/>
                <a:cs typeface="+mn-cs"/>
                <a:sym typeface="Helvetica"/>
              </a:rPr>
              <a:t> </a:t>
            </a:r>
            <a:r>
              <a:t>resulting from federal investments in science.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 name="Picture 3" descr="Picture 3"/>
          <p:cNvPicPr>
            <a:picLocks noChangeAspect="1"/>
          </p:cNvPicPr>
          <p:nvPr/>
        </p:nvPicPr>
        <p:blipFill>
          <a:blip r:embed="rId2"/>
          <a:stretch>
            <a:fillRect/>
          </a:stretch>
        </p:blipFill>
        <p:spPr>
          <a:xfrm>
            <a:off x="609600" y="1600200"/>
            <a:ext cx="8368735" cy="5105399"/>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itle 1"/>
          <p:cNvSpPr txBox="1">
            <a:spLocks noGrp="1"/>
          </p:cNvSpPr>
          <p:nvPr>
            <p:ph type="title"/>
          </p:nvPr>
        </p:nvSpPr>
        <p:spPr>
          <a:prstGeom prst="rect">
            <a:avLst/>
          </a:prstGeom>
        </p:spPr>
        <p:txBody>
          <a:bodyPr/>
          <a:lstStyle/>
          <a:p>
            <a:r>
              <a:t>The broader data infrastructure</a:t>
            </a:r>
          </a:p>
        </p:txBody>
      </p:sp>
      <p:sp>
        <p:nvSpPr>
          <p:cNvPr id="474" name="Content Placeholder 2"/>
          <p:cNvSpPr txBox="1">
            <a:spLocks noGrp="1"/>
          </p:cNvSpPr>
          <p:nvPr>
            <p:ph type="body" idx="1"/>
          </p:nvPr>
        </p:nvSpPr>
        <p:spPr>
          <a:xfrm>
            <a:off x="457200" y="1600200"/>
            <a:ext cx="8229600" cy="4525963"/>
          </a:xfrm>
          <a:prstGeom prst="rect">
            <a:avLst/>
          </a:prstGeom>
        </p:spPr>
        <p:txBody>
          <a:bodyPr/>
          <a:lstStyle/>
          <a:p>
            <a:pPr>
              <a:lnSpc>
                <a:spcPct val="80000"/>
              </a:lnSpc>
              <a:spcBef>
                <a:spcPts val="600"/>
              </a:spcBef>
              <a:defRPr sz="2700"/>
            </a:pPr>
            <a:r>
              <a:t>What has been funded</a:t>
            </a:r>
          </a:p>
          <a:p>
            <a:pPr marL="742950" lvl="1" indent="-285750">
              <a:lnSpc>
                <a:spcPct val="80000"/>
              </a:lnSpc>
              <a:spcBef>
                <a:spcPts val="500"/>
              </a:spcBef>
              <a:defRPr sz="2300"/>
            </a:pPr>
            <a:r>
              <a:t>Text documents </a:t>
            </a:r>
          </a:p>
          <a:p>
            <a:pPr marL="742950" lvl="1" indent="-285750">
              <a:lnSpc>
                <a:spcPct val="80000"/>
              </a:lnSpc>
              <a:spcBef>
                <a:spcPts val="500"/>
              </a:spcBef>
              <a:defRPr sz="2300"/>
            </a:pPr>
            <a:r>
              <a:t>Text analysis</a:t>
            </a:r>
          </a:p>
          <a:p>
            <a:pPr>
              <a:lnSpc>
                <a:spcPct val="80000"/>
              </a:lnSpc>
              <a:spcBef>
                <a:spcPts val="600"/>
              </a:spcBef>
              <a:defRPr sz="2700"/>
            </a:pPr>
            <a:r>
              <a:t>Who has been funded </a:t>
            </a:r>
          </a:p>
          <a:p>
            <a:pPr marL="742950" lvl="1" indent="-285750">
              <a:lnSpc>
                <a:spcPct val="80000"/>
              </a:lnSpc>
              <a:spcBef>
                <a:spcPts val="500"/>
              </a:spcBef>
              <a:defRPr sz="2300"/>
            </a:pPr>
            <a:r>
              <a:t>HR records (individual (plus job title) x grant x pay period)</a:t>
            </a:r>
          </a:p>
          <a:p>
            <a:pPr>
              <a:lnSpc>
                <a:spcPct val="80000"/>
              </a:lnSpc>
              <a:spcBef>
                <a:spcPts val="600"/>
              </a:spcBef>
              <a:defRPr sz="2700"/>
            </a:pPr>
            <a:r>
              <a:t>Inputs</a:t>
            </a:r>
          </a:p>
          <a:p>
            <a:pPr marL="742950" lvl="1" indent="-285750">
              <a:lnSpc>
                <a:spcPct val="80000"/>
              </a:lnSpc>
              <a:spcBef>
                <a:spcPts val="500"/>
              </a:spcBef>
              <a:defRPr sz="2300"/>
            </a:pPr>
            <a:r>
              <a:t>Financial records (vendor x transaction x transaction period)</a:t>
            </a:r>
          </a:p>
          <a:p>
            <a:pPr>
              <a:lnSpc>
                <a:spcPct val="80000"/>
              </a:lnSpc>
              <a:spcBef>
                <a:spcPts val="600"/>
              </a:spcBef>
              <a:defRPr sz="2700"/>
            </a:pPr>
            <a:r>
              <a:t>What are the results</a:t>
            </a:r>
          </a:p>
          <a:p>
            <a:pPr marL="742950" lvl="1" indent="-285750">
              <a:lnSpc>
                <a:spcPct val="80000"/>
              </a:lnSpc>
              <a:spcBef>
                <a:spcPts val="500"/>
              </a:spcBef>
              <a:defRPr sz="2300"/>
            </a:pPr>
            <a:r>
              <a:t>Economic – Census and USPTO data</a:t>
            </a:r>
          </a:p>
          <a:p>
            <a:pPr marL="742950" lvl="1" indent="-285750">
              <a:lnSpc>
                <a:spcPct val="80000"/>
              </a:lnSpc>
              <a:spcBef>
                <a:spcPts val="500"/>
              </a:spcBef>
              <a:defRPr sz="2300"/>
            </a:pPr>
            <a:r>
              <a:t>Scientific – Pubs/scientific communications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 name="Picture 14" descr="Picture 14"/>
          <p:cNvPicPr>
            <a:picLocks noChangeAspect="1"/>
          </p:cNvPicPr>
          <p:nvPr/>
        </p:nvPicPr>
        <p:blipFill>
          <a:blip r:embed="rId2"/>
          <a:stretch>
            <a:fillRect/>
          </a:stretch>
        </p:blipFill>
        <p:spPr>
          <a:xfrm>
            <a:off x="762000" y="1676400"/>
            <a:ext cx="7610476" cy="3952875"/>
          </a:xfrm>
          <a:prstGeom prst="rect">
            <a:avLst/>
          </a:prstGeom>
          <a:ln w="12700">
            <a:miter lim="400000"/>
          </a:ln>
        </p:spPr>
      </p:pic>
      <p:sp>
        <p:nvSpPr>
          <p:cNvPr id="477" name="Title 1"/>
          <p:cNvSpPr txBox="1">
            <a:spLocks noGrp="1"/>
          </p:cNvSpPr>
          <p:nvPr>
            <p:ph type="title" idx="4294967295"/>
          </p:nvPr>
        </p:nvSpPr>
        <p:spPr>
          <a:xfrm>
            <a:off x="-1" y="-14595"/>
            <a:ext cx="9144001" cy="982542"/>
          </a:xfrm>
          <a:prstGeom prst="rect">
            <a:avLst/>
          </a:prstGeom>
        </p:spPr>
        <p:txBody>
          <a:bodyPr/>
          <a:lstStyle>
            <a:lvl1pPr defTabSz="905255">
              <a:defRPr sz="4356"/>
            </a:lvl1pPr>
          </a:lstStyle>
          <a:p>
            <a:r>
              <a:t>The Empirical Framework for this class</a:t>
            </a:r>
          </a:p>
        </p:txBody>
      </p:sp>
      <p:grpSp>
        <p:nvGrpSpPr>
          <p:cNvPr id="487" name="Group 11"/>
          <p:cNvGrpSpPr/>
          <p:nvPr/>
        </p:nvGrpSpPr>
        <p:grpSpPr>
          <a:xfrm>
            <a:off x="2288050" y="1459495"/>
            <a:ext cx="4184172" cy="4996179"/>
            <a:chOff x="0" y="0"/>
            <a:chExt cx="4184170" cy="4996177"/>
          </a:xfrm>
        </p:grpSpPr>
        <p:pic>
          <p:nvPicPr>
            <p:cNvPr id="478" name="Picture 8" descr="Picture 8"/>
            <p:cNvPicPr>
              <a:picLocks noChangeAspect="1"/>
            </p:cNvPicPr>
            <p:nvPr/>
          </p:nvPicPr>
          <p:blipFill>
            <a:blip r:embed="rId3"/>
            <a:stretch>
              <a:fillRect/>
            </a:stretch>
          </p:blipFill>
          <p:spPr>
            <a:xfrm>
              <a:off x="490767" y="1249044"/>
              <a:ext cx="1244391" cy="1319487"/>
            </a:xfrm>
            <a:prstGeom prst="rect">
              <a:avLst/>
            </a:prstGeom>
            <a:ln w="12700" cap="flat">
              <a:noFill/>
              <a:miter lim="400000"/>
            </a:ln>
            <a:effectLst/>
          </p:spPr>
        </p:pic>
        <p:pic>
          <p:nvPicPr>
            <p:cNvPr id="479" name="Picture 2" descr="Picture 2"/>
            <p:cNvPicPr>
              <a:picLocks noChangeAspect="1"/>
            </p:cNvPicPr>
            <p:nvPr/>
          </p:nvPicPr>
          <p:blipFill>
            <a:blip r:embed="rId4"/>
            <a:stretch>
              <a:fillRect/>
            </a:stretch>
          </p:blipFill>
          <p:spPr>
            <a:xfrm>
              <a:off x="1963068" y="1577740"/>
              <a:ext cx="565145" cy="2366612"/>
            </a:xfrm>
            <a:prstGeom prst="rect">
              <a:avLst/>
            </a:prstGeom>
            <a:ln w="12700" cap="flat">
              <a:noFill/>
              <a:miter lim="400000"/>
            </a:ln>
            <a:effectLst/>
          </p:spPr>
        </p:pic>
        <p:pic>
          <p:nvPicPr>
            <p:cNvPr id="480" name="Picture 3" descr="Picture 3"/>
            <p:cNvPicPr>
              <a:picLocks noChangeAspect="1"/>
            </p:cNvPicPr>
            <p:nvPr/>
          </p:nvPicPr>
          <p:blipFill>
            <a:blip r:embed="rId5"/>
            <a:stretch>
              <a:fillRect/>
            </a:stretch>
          </p:blipFill>
          <p:spPr>
            <a:xfrm>
              <a:off x="1261972" y="0"/>
              <a:ext cx="1849142" cy="1439440"/>
            </a:xfrm>
            <a:prstGeom prst="rect">
              <a:avLst/>
            </a:prstGeom>
            <a:ln w="12700" cap="flat">
              <a:noFill/>
              <a:miter lim="400000"/>
            </a:ln>
            <a:effectLst/>
          </p:spPr>
        </p:pic>
        <p:pic>
          <p:nvPicPr>
            <p:cNvPr id="481" name="Picture 4" descr="Picture 4"/>
            <p:cNvPicPr>
              <a:picLocks noChangeAspect="1"/>
            </p:cNvPicPr>
            <p:nvPr/>
          </p:nvPicPr>
          <p:blipFill>
            <a:blip r:embed="rId6"/>
            <a:stretch>
              <a:fillRect/>
            </a:stretch>
          </p:blipFill>
          <p:spPr>
            <a:xfrm>
              <a:off x="2523945" y="1183305"/>
              <a:ext cx="1250207" cy="1319488"/>
            </a:xfrm>
            <a:prstGeom prst="rect">
              <a:avLst/>
            </a:prstGeom>
            <a:ln w="12700" cap="flat">
              <a:noFill/>
              <a:miter lim="400000"/>
            </a:ln>
            <a:effectLst/>
          </p:spPr>
        </p:pic>
        <p:pic>
          <p:nvPicPr>
            <p:cNvPr id="482" name="Picture 5" descr="Picture 5"/>
            <p:cNvPicPr>
              <a:picLocks noChangeAspect="1"/>
            </p:cNvPicPr>
            <p:nvPr/>
          </p:nvPicPr>
          <p:blipFill>
            <a:blip r:embed="rId7"/>
            <a:stretch>
              <a:fillRect/>
            </a:stretch>
          </p:blipFill>
          <p:spPr>
            <a:xfrm>
              <a:off x="3154931" y="2169393"/>
              <a:ext cx="1029240" cy="1101391"/>
            </a:xfrm>
            <a:prstGeom prst="rect">
              <a:avLst/>
            </a:prstGeom>
            <a:ln w="12700" cap="flat">
              <a:noFill/>
              <a:miter lim="400000"/>
            </a:ln>
            <a:effectLst/>
          </p:spPr>
        </p:pic>
        <p:pic>
          <p:nvPicPr>
            <p:cNvPr id="483" name="Picture 6" descr="Picture 6"/>
            <p:cNvPicPr>
              <a:picLocks noChangeAspect="1"/>
            </p:cNvPicPr>
            <p:nvPr/>
          </p:nvPicPr>
          <p:blipFill>
            <a:blip r:embed="rId8"/>
            <a:stretch>
              <a:fillRect/>
            </a:stretch>
          </p:blipFill>
          <p:spPr>
            <a:xfrm>
              <a:off x="2523945" y="3024002"/>
              <a:ext cx="1325800" cy="1390369"/>
            </a:xfrm>
            <a:prstGeom prst="rect">
              <a:avLst/>
            </a:prstGeom>
            <a:ln w="12700" cap="flat">
              <a:noFill/>
              <a:miter lim="400000"/>
            </a:ln>
            <a:effectLst/>
          </p:spPr>
        </p:pic>
        <p:pic>
          <p:nvPicPr>
            <p:cNvPr id="484" name="Picture 7" descr="Picture 7"/>
            <p:cNvPicPr>
              <a:picLocks noChangeAspect="1"/>
            </p:cNvPicPr>
            <p:nvPr/>
          </p:nvPicPr>
          <p:blipFill>
            <a:blip r:embed="rId9"/>
            <a:stretch>
              <a:fillRect/>
            </a:stretch>
          </p:blipFill>
          <p:spPr>
            <a:xfrm>
              <a:off x="420657" y="2958263"/>
              <a:ext cx="1325800" cy="1390369"/>
            </a:xfrm>
            <a:prstGeom prst="rect">
              <a:avLst/>
            </a:prstGeom>
            <a:ln w="12700" cap="flat">
              <a:noFill/>
              <a:miter lim="400000"/>
            </a:ln>
            <a:effectLst/>
          </p:spPr>
        </p:pic>
        <p:pic>
          <p:nvPicPr>
            <p:cNvPr id="485" name="Picture 9" descr="Picture 9"/>
            <p:cNvPicPr>
              <a:picLocks noChangeAspect="1"/>
            </p:cNvPicPr>
            <p:nvPr/>
          </p:nvPicPr>
          <p:blipFill>
            <a:blip r:embed="rId10"/>
            <a:stretch>
              <a:fillRect/>
            </a:stretch>
          </p:blipFill>
          <p:spPr>
            <a:xfrm>
              <a:off x="1612520" y="4069265"/>
              <a:ext cx="1058315" cy="926913"/>
            </a:xfrm>
            <a:prstGeom prst="rect">
              <a:avLst/>
            </a:prstGeom>
            <a:ln w="12700" cap="flat">
              <a:noFill/>
              <a:miter lim="400000"/>
            </a:ln>
            <a:effectLst/>
          </p:spPr>
        </p:pic>
        <p:pic>
          <p:nvPicPr>
            <p:cNvPr id="486" name="Picture 10" descr="Picture 10"/>
            <p:cNvPicPr>
              <a:picLocks noChangeAspect="1"/>
            </p:cNvPicPr>
            <p:nvPr/>
          </p:nvPicPr>
          <p:blipFill>
            <a:blip r:embed="rId11"/>
            <a:stretch>
              <a:fillRect/>
            </a:stretch>
          </p:blipFill>
          <p:spPr>
            <a:xfrm>
              <a:off x="0" y="2037914"/>
              <a:ext cx="1162982" cy="1226796"/>
            </a:xfrm>
            <a:prstGeom prst="rect">
              <a:avLst/>
            </a:prstGeom>
            <a:ln w="12700" cap="flat">
              <a:noFill/>
              <a:miter lim="400000"/>
            </a:ln>
            <a:effectLst/>
          </p:spPr>
        </p:pic>
      </p:grpSp>
      <p:pic>
        <p:nvPicPr>
          <p:cNvPr id="488" name="Picture 3" descr="Picture 3"/>
          <p:cNvPicPr>
            <a:picLocks noChangeAspect="1"/>
          </p:cNvPicPr>
          <p:nvPr/>
        </p:nvPicPr>
        <p:blipFill>
          <a:blip r:embed="rId12"/>
          <a:stretch>
            <a:fillRect/>
          </a:stretch>
        </p:blipFill>
        <p:spPr>
          <a:xfrm>
            <a:off x="2111375" y="4495096"/>
            <a:ext cx="4261289" cy="2512950"/>
          </a:xfrm>
          <a:prstGeom prst="rect">
            <a:avLst/>
          </a:prstGeom>
          <a:ln w="12700">
            <a:miter lim="400000"/>
          </a:ln>
        </p:spPr>
      </p:pic>
      <p:pic>
        <p:nvPicPr>
          <p:cNvPr id="489" name="Picture 5" descr="Picture 5"/>
          <p:cNvPicPr>
            <a:picLocks noChangeAspect="1"/>
          </p:cNvPicPr>
          <p:nvPr/>
        </p:nvPicPr>
        <p:blipFill>
          <a:blip r:embed="rId13"/>
          <a:stretch>
            <a:fillRect/>
          </a:stretch>
        </p:blipFill>
        <p:spPr>
          <a:xfrm>
            <a:off x="3137661" y="1072204"/>
            <a:ext cx="3024528" cy="2825319"/>
          </a:xfrm>
          <a:prstGeom prst="rect">
            <a:avLst/>
          </a:prstGeom>
          <a:ln w="12700">
            <a:miter lim="400000"/>
          </a:ln>
        </p:spPr>
      </p:pic>
      <p:pic>
        <p:nvPicPr>
          <p:cNvPr id="490" name="Picture 6" descr="Picture 6"/>
          <p:cNvPicPr>
            <a:picLocks noChangeAspect="1"/>
          </p:cNvPicPr>
          <p:nvPr/>
        </p:nvPicPr>
        <p:blipFill>
          <a:blip r:embed="rId14"/>
          <a:stretch>
            <a:fillRect/>
          </a:stretch>
        </p:blipFill>
        <p:spPr>
          <a:xfrm>
            <a:off x="5914530" y="2268883"/>
            <a:ext cx="3112603" cy="341643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1" animBg="1" advAuto="0"/>
      <p:bldP spid="489" grpId="2" animBg="1" advAuto="0"/>
      <p:bldP spid="490" grpId="3"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Title 1"/>
          <p:cNvSpPr txBox="1">
            <a:spLocks noGrp="1"/>
          </p:cNvSpPr>
          <p:nvPr>
            <p:ph type="title"/>
          </p:nvPr>
        </p:nvSpPr>
        <p:spPr>
          <a:prstGeom prst="rect">
            <a:avLst/>
          </a:prstGeom>
        </p:spPr>
        <p:txBody>
          <a:bodyPr/>
          <a:lstStyle/>
          <a:p>
            <a:r>
              <a:t>Overview</a:t>
            </a:r>
          </a:p>
        </p:txBody>
      </p:sp>
      <p:sp>
        <p:nvSpPr>
          <p:cNvPr id="493" name="Content Placeholder 2"/>
          <p:cNvSpPr txBox="1">
            <a:spLocks noGrp="1"/>
          </p:cNvSpPr>
          <p:nvPr>
            <p:ph type="body" idx="1"/>
          </p:nvPr>
        </p:nvSpPr>
        <p:spPr>
          <a:xfrm>
            <a:off x="457200" y="1600200"/>
            <a:ext cx="8229600" cy="4525963"/>
          </a:xfrm>
          <a:prstGeom prst="rect">
            <a:avLst/>
          </a:prstGeom>
        </p:spPr>
        <p:txBody>
          <a:bodyPr/>
          <a:lstStyle/>
          <a:p>
            <a:pPr marL="971550" lvl="1" indent="-514350">
              <a:lnSpc>
                <a:spcPct val="115000"/>
              </a:lnSpc>
              <a:spcBef>
                <a:spcPts val="0"/>
              </a:spcBef>
              <a:buFontTx/>
              <a:buAutoNum type="arabicPeriod"/>
              <a:tabLst>
                <a:tab pos="914400" algn="l"/>
              </a:tabLst>
              <a:defRPr sz="2800"/>
            </a:pPr>
            <a:r>
              <a:rPr dirty="0"/>
              <a:t>Housekeeping</a:t>
            </a:r>
          </a:p>
          <a:p>
            <a:pPr marL="971550" lvl="1" indent="-514350">
              <a:lnSpc>
                <a:spcPct val="115000"/>
              </a:lnSpc>
              <a:spcBef>
                <a:spcPts val="0"/>
              </a:spcBef>
              <a:buFontTx/>
              <a:buAutoNum type="arabicPeriod"/>
              <a:tabLst>
                <a:tab pos="914400" algn="l"/>
              </a:tabLst>
              <a:defRPr sz="2800"/>
            </a:pPr>
            <a:r>
              <a:rPr dirty="0"/>
              <a:t>Motivation</a:t>
            </a:r>
          </a:p>
          <a:p>
            <a:pPr marL="971550" lvl="1" indent="-514350">
              <a:lnSpc>
                <a:spcPct val="115000"/>
              </a:lnSpc>
              <a:spcBef>
                <a:spcPts val="0"/>
              </a:spcBef>
              <a:buFontTx/>
              <a:buAutoNum type="arabicPeriod"/>
              <a:tabLst>
                <a:tab pos="914400" algn="l"/>
              </a:tabLst>
              <a:defRPr sz="2800"/>
            </a:pPr>
            <a:r>
              <a:rPr dirty="0"/>
              <a:t>Goals of class</a:t>
            </a:r>
          </a:p>
          <a:p>
            <a:pPr marL="971550" lvl="1" indent="-514350">
              <a:lnSpc>
                <a:spcPct val="115000"/>
              </a:lnSpc>
              <a:spcBef>
                <a:spcPts val="0"/>
              </a:spcBef>
              <a:buFontTx/>
              <a:buAutoNum type="arabicPeriod"/>
              <a:tabLst>
                <a:tab pos="914400" algn="l"/>
              </a:tabLst>
              <a:defRPr sz="2800"/>
            </a:pPr>
            <a:r>
              <a:rPr dirty="0"/>
              <a:t>Specific Approach</a:t>
            </a:r>
            <a:endParaRPr sz="2400" dirty="0"/>
          </a:p>
          <a:p>
            <a:pPr marL="971550" lvl="1" indent="-514350">
              <a:lnSpc>
                <a:spcPct val="115000"/>
              </a:lnSpc>
              <a:spcBef>
                <a:spcPts val="0"/>
              </a:spcBef>
              <a:buFontTx/>
              <a:buAutoNum type="arabicPeriod"/>
              <a:tabLst>
                <a:tab pos="914400" algn="l"/>
              </a:tabLst>
              <a:defRPr sz="2800">
                <a:solidFill>
                  <a:srgbClr val="FF0000"/>
                </a:solidFill>
              </a:defRPr>
            </a:pPr>
            <a:r>
              <a:rPr dirty="0"/>
              <a:t>Introduction to data</a:t>
            </a:r>
          </a:p>
          <a:p>
            <a:pPr marL="971550" lvl="1" indent="-514350">
              <a:lnSpc>
                <a:spcPct val="115000"/>
              </a:lnSpc>
              <a:spcBef>
                <a:spcPts val="0"/>
              </a:spcBef>
              <a:buFontTx/>
              <a:buAutoNum type="arabicPeriod"/>
              <a:tabLst>
                <a:tab pos="914400" algn="l"/>
              </a:tabLst>
              <a:defRPr sz="2800"/>
            </a:pPr>
            <a:r>
              <a:rPr dirty="0"/>
              <a:t>Examples of previous analyses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Grading I</a:t>
            </a:r>
          </a:p>
        </p:txBody>
      </p:sp>
      <p:sp>
        <p:nvSpPr>
          <p:cNvPr id="154" name="Content Placeholder 2"/>
          <p:cNvSpPr txBox="1">
            <a:spLocks noGrp="1"/>
          </p:cNvSpPr>
          <p:nvPr>
            <p:ph type="body" idx="1"/>
          </p:nvPr>
        </p:nvSpPr>
        <p:spPr>
          <a:xfrm>
            <a:off x="457200" y="1600200"/>
            <a:ext cx="8229600" cy="4525963"/>
          </a:xfrm>
          <a:prstGeom prst="rect">
            <a:avLst/>
          </a:prstGeom>
        </p:spPr>
        <p:txBody>
          <a:bodyPr/>
          <a:lstStyle/>
          <a:p>
            <a:pPr>
              <a:lnSpc>
                <a:spcPct val="90000"/>
              </a:lnSpc>
              <a:spcBef>
                <a:spcPts val="600"/>
              </a:spcBef>
              <a:defRPr sz="2900"/>
            </a:pPr>
            <a:r>
              <a:t>Individual assignments (50% of the grade)</a:t>
            </a:r>
          </a:p>
          <a:p>
            <a:pPr marL="742950" lvl="1" indent="-285750">
              <a:lnSpc>
                <a:spcPct val="90000"/>
              </a:lnSpc>
              <a:spcBef>
                <a:spcPts val="600"/>
              </a:spcBef>
              <a:defRPr sz="2500"/>
            </a:pPr>
            <a:r>
              <a:t>Mostly python exercises that use analytical methods we discussed in the lecture</a:t>
            </a:r>
          </a:p>
          <a:p>
            <a:pPr marL="742950" lvl="1" indent="-285750">
              <a:lnSpc>
                <a:spcPct val="90000"/>
              </a:lnSpc>
              <a:spcBef>
                <a:spcPts val="600"/>
              </a:spcBef>
              <a:defRPr sz="2500"/>
            </a:pPr>
            <a:r>
              <a:t>If you have troubles, spend some time googling (Stackoverflow), then ask your class-mates, then us</a:t>
            </a:r>
          </a:p>
          <a:p>
            <a:pPr marL="742950" lvl="1" indent="-285750">
              <a:lnSpc>
                <a:spcPct val="90000"/>
              </a:lnSpc>
              <a:spcBef>
                <a:spcPts val="600"/>
              </a:spcBef>
              <a:defRPr sz="2500"/>
            </a:pPr>
            <a:r>
              <a:t>We can't help you if you reach out the night before submission deadline, so start as soon as possible</a:t>
            </a:r>
          </a:p>
          <a:p>
            <a:pPr marL="742950" lvl="1" indent="-285750">
              <a:lnSpc>
                <a:spcPct val="90000"/>
              </a:lnSpc>
              <a:spcBef>
                <a:spcPts val="600"/>
              </a:spcBef>
              <a:defRPr sz="2500"/>
            </a:pPr>
            <a:r>
              <a:t>Assignments up to 24 hours late will have their grade reduced by 50%; assignments up to two days late will have their grade reduced by 75%; three days late not accepted.</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Title 1"/>
          <p:cNvSpPr txBox="1">
            <a:spLocks noGrp="1"/>
          </p:cNvSpPr>
          <p:nvPr>
            <p:ph type="title"/>
          </p:nvPr>
        </p:nvSpPr>
        <p:spPr>
          <a:prstGeom prst="rect">
            <a:avLst/>
          </a:prstGeom>
        </p:spPr>
        <p:txBody>
          <a:bodyPr/>
          <a:lstStyle/>
          <a:p>
            <a:r>
              <a:rPr dirty="0"/>
              <a:t>Overview of Class Data</a:t>
            </a:r>
          </a:p>
        </p:txBody>
      </p:sp>
      <p:sp>
        <p:nvSpPr>
          <p:cNvPr id="496" name="Content Placeholder 2"/>
          <p:cNvSpPr txBox="1">
            <a:spLocks noGrp="1"/>
          </p:cNvSpPr>
          <p:nvPr>
            <p:ph type="body" idx="1"/>
          </p:nvPr>
        </p:nvSpPr>
        <p:spPr>
          <a:xfrm>
            <a:off x="457200" y="1600200"/>
            <a:ext cx="8229600" cy="4525963"/>
          </a:xfrm>
          <a:prstGeom prst="rect">
            <a:avLst/>
          </a:prstGeom>
        </p:spPr>
        <p:txBody>
          <a:bodyPr/>
          <a:lstStyle/>
          <a:p>
            <a:r>
              <a:rPr dirty="0"/>
              <a:t>Data on Federal Grants </a:t>
            </a:r>
          </a:p>
          <a:p>
            <a:pPr marL="800100" lvl="1" indent="-342900">
              <a:buChar char="•"/>
            </a:pPr>
            <a:r>
              <a:rPr dirty="0"/>
              <a:t>Information about each grant</a:t>
            </a:r>
          </a:p>
          <a:p>
            <a:pPr marL="800100" lvl="1" indent="-342900">
              <a:buChar char="•"/>
            </a:pPr>
            <a:r>
              <a:rPr dirty="0"/>
              <a:t>Text of Abstracts from grants</a:t>
            </a:r>
          </a:p>
          <a:p>
            <a:r>
              <a:rPr dirty="0"/>
              <a:t>Data on Patents</a:t>
            </a:r>
          </a:p>
          <a:p>
            <a:pPr marL="800100" lvl="1" indent="-342900">
              <a:buChar char="•"/>
            </a:pPr>
            <a:r>
              <a:rPr dirty="0"/>
              <a:t>Information about Patents</a:t>
            </a:r>
          </a:p>
          <a:p>
            <a:pPr marL="800100" lvl="1" indent="-342900">
              <a:buChar char="•"/>
            </a:pPr>
            <a:r>
              <a:rPr dirty="0"/>
              <a:t>Text of Abstracts from Patent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itle 1"/>
          <p:cNvSpPr txBox="1">
            <a:spLocks noGrp="1"/>
          </p:cNvSpPr>
          <p:nvPr>
            <p:ph type="title"/>
          </p:nvPr>
        </p:nvSpPr>
        <p:spPr>
          <a:prstGeom prst="rect">
            <a:avLst/>
          </a:prstGeom>
        </p:spPr>
        <p:txBody>
          <a:bodyPr/>
          <a:lstStyle/>
          <a:p>
            <a:r>
              <a:rPr dirty="0"/>
              <a:t>Overview</a:t>
            </a:r>
          </a:p>
        </p:txBody>
      </p:sp>
      <p:sp>
        <p:nvSpPr>
          <p:cNvPr id="499" name="Content Placeholder 2"/>
          <p:cNvSpPr txBox="1">
            <a:spLocks noGrp="1"/>
          </p:cNvSpPr>
          <p:nvPr>
            <p:ph type="body" idx="1"/>
          </p:nvPr>
        </p:nvSpPr>
        <p:spPr>
          <a:xfrm>
            <a:off x="457200" y="1600200"/>
            <a:ext cx="8229600" cy="4525963"/>
          </a:xfrm>
          <a:prstGeom prst="rect">
            <a:avLst/>
          </a:prstGeom>
        </p:spPr>
        <p:txBody>
          <a:bodyPr/>
          <a:lstStyle/>
          <a:p>
            <a:pPr marL="971550" lvl="1" indent="-514350">
              <a:lnSpc>
                <a:spcPct val="115000"/>
              </a:lnSpc>
              <a:spcBef>
                <a:spcPts val="0"/>
              </a:spcBef>
              <a:buFontTx/>
              <a:buAutoNum type="arabicPeriod"/>
              <a:tabLst>
                <a:tab pos="914400" algn="l"/>
              </a:tabLst>
              <a:defRPr sz="2800"/>
            </a:pPr>
            <a:r>
              <a:t>Housekeeping</a:t>
            </a:r>
          </a:p>
          <a:p>
            <a:pPr marL="971550" lvl="1" indent="-514350">
              <a:lnSpc>
                <a:spcPct val="115000"/>
              </a:lnSpc>
              <a:spcBef>
                <a:spcPts val="0"/>
              </a:spcBef>
              <a:buFontTx/>
              <a:buAutoNum type="arabicPeriod"/>
              <a:tabLst>
                <a:tab pos="914400" algn="l"/>
              </a:tabLst>
              <a:defRPr sz="2800"/>
            </a:pPr>
            <a:r>
              <a:t>Motivation</a:t>
            </a:r>
          </a:p>
          <a:p>
            <a:pPr marL="971550" lvl="1" indent="-514350">
              <a:lnSpc>
                <a:spcPct val="115000"/>
              </a:lnSpc>
              <a:spcBef>
                <a:spcPts val="0"/>
              </a:spcBef>
              <a:buFontTx/>
              <a:buAutoNum type="arabicPeriod"/>
              <a:tabLst>
                <a:tab pos="914400" algn="l"/>
              </a:tabLst>
              <a:defRPr sz="2800"/>
            </a:pPr>
            <a:r>
              <a:t>Goals of class</a:t>
            </a:r>
          </a:p>
          <a:p>
            <a:pPr marL="971550" lvl="1" indent="-514350">
              <a:lnSpc>
                <a:spcPct val="115000"/>
              </a:lnSpc>
              <a:spcBef>
                <a:spcPts val="0"/>
              </a:spcBef>
              <a:buFontTx/>
              <a:buAutoNum type="arabicPeriod"/>
              <a:tabLst>
                <a:tab pos="914400" algn="l"/>
              </a:tabLst>
              <a:defRPr sz="2800"/>
            </a:pPr>
            <a:r>
              <a:t>Specific Approach</a:t>
            </a:r>
            <a:endParaRPr sz="2400"/>
          </a:p>
          <a:p>
            <a:pPr marL="971550" lvl="1" indent="-514350">
              <a:lnSpc>
                <a:spcPct val="115000"/>
              </a:lnSpc>
              <a:spcBef>
                <a:spcPts val="0"/>
              </a:spcBef>
              <a:buFontTx/>
              <a:buAutoNum type="arabicPeriod"/>
              <a:tabLst>
                <a:tab pos="914400" algn="l"/>
              </a:tabLst>
              <a:defRPr sz="2800"/>
            </a:pPr>
            <a:r>
              <a:t>Introduction to data</a:t>
            </a:r>
          </a:p>
          <a:p>
            <a:pPr marL="971550" lvl="1" indent="-514350">
              <a:lnSpc>
                <a:spcPct val="115000"/>
              </a:lnSpc>
              <a:spcBef>
                <a:spcPts val="0"/>
              </a:spcBef>
              <a:buFontTx/>
              <a:buAutoNum type="arabicPeriod"/>
              <a:tabLst>
                <a:tab pos="914400" algn="l"/>
              </a:tabLst>
              <a:defRPr sz="2800">
                <a:solidFill>
                  <a:srgbClr val="FF0000"/>
                </a:solidFill>
              </a:defRPr>
            </a:pPr>
            <a:r>
              <a:t>Examples of previous analyses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Title 1"/>
          <p:cNvSpPr txBox="1">
            <a:spLocks noGrp="1"/>
          </p:cNvSpPr>
          <p:nvPr>
            <p:ph type="ctrTitle"/>
          </p:nvPr>
        </p:nvSpPr>
        <p:spPr>
          <a:xfrm>
            <a:off x="554181" y="336177"/>
            <a:ext cx="8157604" cy="537883"/>
          </a:xfrm>
          <a:prstGeom prst="rect">
            <a:avLst/>
          </a:prstGeom>
        </p:spPr>
        <p:txBody>
          <a:bodyPr>
            <a:normAutofit fontScale="90000"/>
          </a:bodyPr>
          <a:lstStyle>
            <a:lvl1pPr defTabSz="795527">
              <a:defRPr sz="3393"/>
            </a:lvl1pPr>
          </a:lstStyle>
          <a:p>
            <a:r>
              <a:t>Science, Nature, Research Policy</a:t>
            </a:r>
          </a:p>
        </p:txBody>
      </p:sp>
      <p:pic>
        <p:nvPicPr>
          <p:cNvPr id="502" name="Picture 2" descr="Picture 2"/>
          <p:cNvPicPr>
            <a:picLocks noChangeAspect="1"/>
          </p:cNvPicPr>
          <p:nvPr/>
        </p:nvPicPr>
        <p:blipFill>
          <a:blip r:embed="rId2"/>
          <a:stretch>
            <a:fillRect/>
          </a:stretch>
        </p:blipFill>
        <p:spPr>
          <a:xfrm>
            <a:off x="5715000" y="1295400"/>
            <a:ext cx="3243695" cy="4176713"/>
          </a:xfrm>
          <a:prstGeom prst="rect">
            <a:avLst/>
          </a:prstGeom>
          <a:ln w="12700">
            <a:miter lim="400000"/>
          </a:ln>
          <a:effectLst>
            <a:outerShdw blurRad="292100" dist="139700" dir="2700000" rotWithShape="0">
              <a:srgbClr val="333333">
                <a:alpha val="64999"/>
              </a:srgbClr>
            </a:outerShdw>
          </a:effectLst>
        </p:spPr>
      </p:pic>
      <p:pic>
        <p:nvPicPr>
          <p:cNvPr id="503" name="Picture 3" descr="Picture 3"/>
          <p:cNvPicPr>
            <a:picLocks noChangeAspect="1"/>
          </p:cNvPicPr>
          <p:nvPr/>
        </p:nvPicPr>
        <p:blipFill>
          <a:blip r:embed="rId3"/>
          <a:stretch>
            <a:fillRect/>
          </a:stretch>
        </p:blipFill>
        <p:spPr>
          <a:xfrm>
            <a:off x="35947" y="1295402"/>
            <a:ext cx="3064631" cy="3914776"/>
          </a:xfrm>
          <a:prstGeom prst="rect">
            <a:avLst/>
          </a:prstGeom>
          <a:ln w="12700">
            <a:miter lim="400000"/>
          </a:ln>
        </p:spPr>
      </p:pic>
      <p:pic>
        <p:nvPicPr>
          <p:cNvPr id="504" name="Picture 2" descr="Picture 2"/>
          <p:cNvPicPr>
            <a:picLocks noChangeAspect="1"/>
          </p:cNvPicPr>
          <p:nvPr/>
        </p:nvPicPr>
        <p:blipFill>
          <a:blip r:embed="rId4"/>
          <a:stretch>
            <a:fillRect/>
          </a:stretch>
        </p:blipFill>
        <p:spPr>
          <a:xfrm>
            <a:off x="701790" y="3694005"/>
            <a:ext cx="2398791" cy="3163997"/>
          </a:xfrm>
          <a:prstGeom prst="rect">
            <a:avLst/>
          </a:prstGeom>
          <a:ln w="12700">
            <a:miter lim="400000"/>
          </a:ln>
          <a:effectLst>
            <a:outerShdw blurRad="292100" dist="139700" dir="2700000" rotWithShape="0">
              <a:srgbClr val="333333">
                <a:alpha val="64999"/>
              </a:srgbClr>
            </a:outerShdw>
          </a:effectLst>
        </p:spPr>
      </p:pic>
      <p:pic>
        <p:nvPicPr>
          <p:cNvPr id="505" name="Picture 4" descr="Picture 4"/>
          <p:cNvPicPr>
            <a:picLocks noChangeAspect="1"/>
          </p:cNvPicPr>
          <p:nvPr/>
        </p:nvPicPr>
        <p:blipFill>
          <a:blip r:embed="rId5"/>
          <a:stretch>
            <a:fillRect/>
          </a:stretch>
        </p:blipFill>
        <p:spPr>
          <a:xfrm>
            <a:off x="6233943" y="3284165"/>
            <a:ext cx="2724754" cy="3643716"/>
          </a:xfrm>
          <a:prstGeom prst="rect">
            <a:avLst/>
          </a:prstGeom>
          <a:ln w="12700">
            <a:miter lim="400000"/>
          </a:ln>
          <a:effectLst>
            <a:outerShdw blurRad="292100" dist="139700" dir="2700000" rotWithShape="0">
              <a:srgbClr val="333333">
                <a:alpha val="64999"/>
              </a:srgbClr>
            </a:outerShdw>
          </a:effectLst>
        </p:spPr>
      </p:pic>
      <p:pic>
        <p:nvPicPr>
          <p:cNvPr id="506" name="Picture 5" descr="Picture 5"/>
          <p:cNvPicPr>
            <a:picLocks noChangeAspect="1"/>
          </p:cNvPicPr>
          <p:nvPr/>
        </p:nvPicPr>
        <p:blipFill>
          <a:blip r:embed="rId6"/>
          <a:stretch>
            <a:fillRect/>
          </a:stretch>
        </p:blipFill>
        <p:spPr>
          <a:xfrm>
            <a:off x="2895600" y="1813120"/>
            <a:ext cx="3065541" cy="3957335"/>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 grpId="3" animBg="1" advAuto="0"/>
      <p:bldP spid="503" grpId="1" animBg="1" advAuto="0"/>
      <p:bldP spid="504" grpId="2" animBg="1" advAuto="0"/>
      <p:bldP spid="505" grpId="5" animBg="1" advAuto="0"/>
      <p:bldP spid="506" grpId="4"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itle 1"/>
          <p:cNvSpPr txBox="1">
            <a:spLocks noGrp="1"/>
          </p:cNvSpPr>
          <p:nvPr>
            <p:ph type="title"/>
          </p:nvPr>
        </p:nvSpPr>
        <p:spPr>
          <a:prstGeom prst="rect">
            <a:avLst/>
          </a:prstGeom>
        </p:spPr>
        <p:txBody>
          <a:bodyPr/>
          <a:lstStyle/>
          <a:p>
            <a:r>
              <a:t>Previous students</a:t>
            </a:r>
          </a:p>
        </p:txBody>
      </p:sp>
      <p:pic>
        <p:nvPicPr>
          <p:cNvPr id="509" name="Picture 3" descr="Picture 3"/>
          <p:cNvPicPr>
            <a:picLocks noChangeAspect="1"/>
          </p:cNvPicPr>
          <p:nvPr/>
        </p:nvPicPr>
        <p:blipFill>
          <a:blip r:embed="rId2"/>
          <a:stretch>
            <a:fillRect/>
          </a:stretch>
        </p:blipFill>
        <p:spPr>
          <a:xfrm>
            <a:off x="609600" y="1793477"/>
            <a:ext cx="4635109" cy="4139407"/>
          </a:xfrm>
          <a:prstGeom prst="rect">
            <a:avLst/>
          </a:prstGeom>
          <a:ln w="12700">
            <a:miter lim="400000"/>
          </a:ln>
        </p:spPr>
      </p:pic>
      <p:pic>
        <p:nvPicPr>
          <p:cNvPr id="510" name="Picture 4" descr="Picture 4"/>
          <p:cNvPicPr>
            <a:picLocks noChangeAspect="1"/>
          </p:cNvPicPr>
          <p:nvPr/>
        </p:nvPicPr>
        <p:blipFill>
          <a:blip r:embed="rId3"/>
          <a:stretch>
            <a:fillRect/>
          </a:stretch>
        </p:blipFill>
        <p:spPr>
          <a:xfrm>
            <a:off x="1905000" y="1183341"/>
            <a:ext cx="4188355" cy="5457826"/>
          </a:xfrm>
          <a:prstGeom prst="rect">
            <a:avLst/>
          </a:prstGeom>
          <a:ln w="12700">
            <a:miter lim="400000"/>
          </a:ln>
        </p:spPr>
      </p:pic>
      <p:pic>
        <p:nvPicPr>
          <p:cNvPr id="511" name="Content Placeholder 5" descr="Content Placeholder 5"/>
          <p:cNvPicPr>
            <a:picLocks noChangeAspect="1"/>
          </p:cNvPicPr>
          <p:nvPr/>
        </p:nvPicPr>
        <p:blipFill>
          <a:blip r:embed="rId4"/>
          <a:stretch>
            <a:fillRect/>
          </a:stretch>
        </p:blipFill>
        <p:spPr>
          <a:xfrm>
            <a:off x="4256344" y="2051285"/>
            <a:ext cx="2819401" cy="426042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 grpId="1" animBg="1" advAuto="0"/>
      <p:bldP spid="510" grpId="2" animBg="1" advAuto="0"/>
      <p:bldP spid="511" grpId="3"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Google Shape;54;p13"/>
          <p:cNvSpPr txBox="1">
            <a:spLocks noGrp="1"/>
          </p:cNvSpPr>
          <p:nvPr>
            <p:ph type="title"/>
          </p:nvPr>
        </p:nvSpPr>
        <p:spPr>
          <a:xfrm>
            <a:off x="12699" y="393700"/>
            <a:ext cx="8520602" cy="572701"/>
          </a:xfrm>
          <a:prstGeom prst="rect">
            <a:avLst/>
          </a:prstGeom>
        </p:spPr>
        <p:txBody>
          <a:bodyPr>
            <a:noAutofit/>
          </a:bodyPr>
          <a:lstStyle>
            <a:lvl1pPr defTabSz="621791">
              <a:defRPr sz="2992"/>
            </a:lvl1pPr>
          </a:lstStyle>
          <a:p>
            <a:r>
              <a:rPr sz="4400" dirty="0"/>
              <a:t>Possible Class Projects</a:t>
            </a:r>
          </a:p>
        </p:txBody>
      </p:sp>
      <p:sp>
        <p:nvSpPr>
          <p:cNvPr id="514" name="Google Shape;55;p13"/>
          <p:cNvSpPr txBox="1">
            <a:spLocks noGrp="1"/>
          </p:cNvSpPr>
          <p:nvPr>
            <p:ph type="body" idx="1"/>
          </p:nvPr>
        </p:nvSpPr>
        <p:spPr>
          <a:xfrm>
            <a:off x="304799" y="1625603"/>
            <a:ext cx="8520602" cy="4899378"/>
          </a:xfrm>
          <a:prstGeom prst="rect">
            <a:avLst/>
          </a:prstGeom>
        </p:spPr>
        <p:txBody>
          <a:bodyPr>
            <a:noAutofit/>
          </a:bodyPr>
          <a:lstStyle/>
          <a:p>
            <a:pPr marL="0" indent="0">
              <a:spcBef>
                <a:spcPts val="700"/>
              </a:spcBef>
              <a:buSzPct val="100000"/>
              <a:buNone/>
              <a:defRPr sz="2048"/>
            </a:pPr>
            <a:r>
              <a:rPr sz="2400" dirty="0"/>
              <a:t>Overarching approach</a:t>
            </a:r>
          </a:p>
          <a:p>
            <a:pPr marL="342900">
              <a:spcBef>
                <a:spcPts val="700"/>
              </a:spcBef>
              <a:buSzPct val="100000"/>
              <a:buFont typeface="Arial"/>
              <a:buChar char="•"/>
              <a:defRPr sz="2048"/>
            </a:pPr>
            <a:r>
              <a:rPr sz="2400" dirty="0"/>
              <a:t>Everybody works on an individual project during the entire class</a:t>
            </a:r>
          </a:p>
          <a:p>
            <a:pPr marL="342900">
              <a:spcBef>
                <a:spcPts val="700"/>
              </a:spcBef>
              <a:buSzPct val="100000"/>
              <a:buFont typeface="Arial"/>
              <a:buChar char="•"/>
              <a:defRPr sz="2048"/>
            </a:pPr>
            <a:r>
              <a:rPr sz="2400" dirty="0"/>
              <a:t>We allow group projects</a:t>
            </a:r>
          </a:p>
          <a:p>
            <a:pPr marL="342900">
              <a:spcBef>
                <a:spcPts val="700"/>
              </a:spcBef>
              <a:buSzPct val="100000"/>
              <a:buFont typeface="Arial"/>
              <a:buChar char="•"/>
              <a:defRPr sz="2048"/>
            </a:pPr>
            <a:r>
              <a:rPr sz="2400" dirty="0"/>
              <a:t>You can pick a topic you like working on, but must practice the methods learned in class</a:t>
            </a:r>
          </a:p>
          <a:p>
            <a:pPr marL="342900">
              <a:spcBef>
                <a:spcPts val="700"/>
              </a:spcBef>
              <a:buSzPct val="100000"/>
              <a:buFont typeface="Arial"/>
              <a:buChar char="•"/>
              <a:defRPr sz="2048"/>
            </a:pPr>
            <a:r>
              <a:rPr sz="2400" dirty="0"/>
              <a:t>Must use the class data</a:t>
            </a:r>
            <a:endParaRPr lang="en-US" sz="2400" dirty="0"/>
          </a:p>
          <a:p>
            <a:pPr marL="342900">
              <a:spcBef>
                <a:spcPts val="700"/>
              </a:spcBef>
              <a:buSzPct val="100000"/>
              <a:buFont typeface="Arial"/>
              <a:buChar char="•"/>
              <a:defRPr sz="2048"/>
            </a:pPr>
            <a:endParaRPr sz="2400" dirty="0"/>
          </a:p>
          <a:p>
            <a:pPr marL="0" indent="0">
              <a:spcBef>
                <a:spcPts val="700"/>
              </a:spcBef>
              <a:buSzPct val="100000"/>
              <a:buNone/>
              <a:defRPr sz="2048"/>
            </a:pPr>
            <a:r>
              <a:rPr sz="2400" dirty="0"/>
              <a:t>Key points</a:t>
            </a:r>
          </a:p>
          <a:p>
            <a:pPr marL="342900">
              <a:spcBef>
                <a:spcPts val="700"/>
              </a:spcBef>
              <a:buSzPct val="100000"/>
              <a:buFont typeface="Arial"/>
              <a:buChar char="•"/>
              <a:defRPr sz="2048"/>
            </a:pPr>
            <a:r>
              <a:rPr sz="2400" dirty="0"/>
              <a:t>We are here to help; please ask</a:t>
            </a:r>
          </a:p>
          <a:p>
            <a:pPr marL="342900">
              <a:spcBef>
                <a:spcPts val="700"/>
              </a:spcBef>
              <a:buSzPct val="100000"/>
              <a:buFont typeface="Arial"/>
              <a:buChar char="•"/>
              <a:defRPr sz="2048"/>
            </a:pPr>
            <a:r>
              <a:rPr sz="2400" dirty="0"/>
              <a:t>Expect the project to evolve during the semester as you get to more the data better</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Google Shape;60;p14"/>
          <p:cNvSpPr txBox="1">
            <a:spLocks noGrp="1"/>
          </p:cNvSpPr>
          <p:nvPr>
            <p:ph type="title"/>
          </p:nvPr>
        </p:nvSpPr>
        <p:spPr>
          <a:xfrm>
            <a:off x="277252" y="304800"/>
            <a:ext cx="8520602" cy="801511"/>
          </a:xfrm>
          <a:prstGeom prst="rect">
            <a:avLst/>
          </a:prstGeom>
        </p:spPr>
        <p:txBody>
          <a:bodyPr>
            <a:noAutofit/>
          </a:bodyPr>
          <a:lstStyle>
            <a:lvl1pPr algn="l" defTabSz="621791">
              <a:defRPr sz="2992"/>
            </a:lvl1pPr>
          </a:lstStyle>
          <a:p>
            <a:pPr algn="ctr"/>
            <a:r>
              <a:rPr sz="4400" dirty="0"/>
              <a:t>Example Questions </a:t>
            </a:r>
            <a:r>
              <a:rPr lang="en-US" sz="4400" dirty="0"/>
              <a:t>I</a:t>
            </a:r>
            <a:endParaRPr sz="4400" dirty="0"/>
          </a:p>
        </p:txBody>
      </p:sp>
      <p:sp>
        <p:nvSpPr>
          <p:cNvPr id="517" name="Google Shape;61;p14"/>
          <p:cNvSpPr txBox="1">
            <a:spLocks noGrp="1"/>
          </p:cNvSpPr>
          <p:nvPr>
            <p:ph type="body" idx="1"/>
          </p:nvPr>
        </p:nvSpPr>
        <p:spPr>
          <a:xfrm>
            <a:off x="277252" y="1298222"/>
            <a:ext cx="8520602" cy="5334001"/>
          </a:xfrm>
          <a:prstGeom prst="rect">
            <a:avLst/>
          </a:prstGeom>
        </p:spPr>
        <p:txBody>
          <a:bodyPr>
            <a:noAutofit/>
          </a:bodyPr>
          <a:lstStyle/>
          <a:p>
            <a:pPr marL="0" indent="92582">
              <a:spcBef>
                <a:spcPts val="700"/>
              </a:spcBef>
              <a:buSzPct val="100000"/>
              <a:buFont typeface="Arial"/>
              <a:buNone/>
              <a:defRPr sz="2048"/>
            </a:pPr>
            <a:r>
              <a:rPr sz="2600" dirty="0"/>
              <a:t>Text analysis</a:t>
            </a:r>
          </a:p>
          <a:p>
            <a:pPr marL="370331" indent="-277749">
              <a:spcBef>
                <a:spcPts val="700"/>
              </a:spcBef>
              <a:buSzPct val="100000"/>
              <a:defRPr sz="2048"/>
            </a:pPr>
            <a:r>
              <a:rPr sz="2600" dirty="0"/>
              <a:t>What are the fields of research based on award abstracts?</a:t>
            </a:r>
          </a:p>
          <a:p>
            <a:pPr marL="370331" indent="-277749">
              <a:spcBef>
                <a:spcPts val="700"/>
              </a:spcBef>
              <a:buSzPct val="100000"/>
              <a:defRPr sz="2048"/>
            </a:pPr>
            <a:r>
              <a:rPr sz="2600" dirty="0"/>
              <a:t>What are the fields of research based on patent abstracts?</a:t>
            </a:r>
            <a:endParaRPr lang="en-US" sz="2600" dirty="0"/>
          </a:p>
          <a:p>
            <a:pPr marL="92582" indent="0">
              <a:spcBef>
                <a:spcPts val="700"/>
              </a:spcBef>
              <a:buSzPct val="100000"/>
              <a:buNone/>
              <a:defRPr sz="2048"/>
            </a:pPr>
            <a:endParaRPr sz="2600" dirty="0"/>
          </a:p>
          <a:p>
            <a:pPr marL="0" indent="92582">
              <a:spcBef>
                <a:spcPts val="700"/>
              </a:spcBef>
              <a:buSzPct val="100000"/>
              <a:buFont typeface="Arial"/>
              <a:buNone/>
              <a:defRPr sz="2048"/>
            </a:pPr>
            <a:r>
              <a:rPr sz="2600" dirty="0"/>
              <a:t>Linkage</a:t>
            </a:r>
          </a:p>
          <a:p>
            <a:pPr marL="370331" indent="-277749">
              <a:spcBef>
                <a:spcPts val="700"/>
              </a:spcBef>
              <a:buSzPct val="100000"/>
              <a:defRPr sz="2048"/>
            </a:pPr>
            <a:r>
              <a:rPr sz="2600" dirty="0"/>
              <a:t>What biases are introduced by different assumptions when you link patent, and grant data?</a:t>
            </a:r>
            <a:endParaRPr lang="en-US" sz="2600" dirty="0"/>
          </a:p>
          <a:p>
            <a:pPr marL="92582" indent="0">
              <a:spcBef>
                <a:spcPts val="700"/>
              </a:spcBef>
              <a:buSzPct val="100000"/>
              <a:buNone/>
              <a:defRPr sz="2048"/>
            </a:pPr>
            <a:endParaRPr sz="2600" dirty="0"/>
          </a:p>
          <a:p>
            <a:pPr marL="0" indent="92582">
              <a:spcBef>
                <a:spcPts val="700"/>
              </a:spcBef>
              <a:buSzPct val="100000"/>
              <a:buFont typeface="Arial"/>
              <a:buNone/>
              <a:defRPr sz="2048"/>
            </a:pPr>
            <a:r>
              <a:rPr sz="2600" dirty="0"/>
              <a:t>Machine Learning</a:t>
            </a:r>
          </a:p>
          <a:p>
            <a:pPr marL="370331" indent="-277749">
              <a:spcBef>
                <a:spcPts val="700"/>
              </a:spcBef>
              <a:buSzPct val="100000"/>
              <a:defRPr sz="2048"/>
            </a:pPr>
            <a:r>
              <a:rPr sz="2600" dirty="0"/>
              <a:t>What are the predictors of awards?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Google Shape;66;p15"/>
          <p:cNvSpPr txBox="1">
            <a:spLocks noGrp="1"/>
          </p:cNvSpPr>
          <p:nvPr>
            <p:ph type="title"/>
          </p:nvPr>
        </p:nvSpPr>
        <p:spPr>
          <a:xfrm>
            <a:off x="330197" y="276577"/>
            <a:ext cx="8520602" cy="838201"/>
          </a:xfrm>
          <a:prstGeom prst="rect">
            <a:avLst/>
          </a:prstGeom>
        </p:spPr>
        <p:txBody>
          <a:bodyPr>
            <a:noAutofit/>
          </a:bodyPr>
          <a:lstStyle>
            <a:lvl1pPr algn="l" defTabSz="621791">
              <a:defRPr sz="2992"/>
            </a:lvl1pPr>
          </a:lstStyle>
          <a:p>
            <a:pPr algn="ctr"/>
            <a:r>
              <a:rPr sz="4400" dirty="0"/>
              <a:t>Example Questions II</a:t>
            </a:r>
          </a:p>
        </p:txBody>
      </p:sp>
      <p:sp>
        <p:nvSpPr>
          <p:cNvPr id="520" name="Google Shape;67;p15"/>
          <p:cNvSpPr txBox="1">
            <a:spLocks noGrp="1"/>
          </p:cNvSpPr>
          <p:nvPr>
            <p:ph type="body" idx="1"/>
          </p:nvPr>
        </p:nvSpPr>
        <p:spPr>
          <a:xfrm>
            <a:off x="380999" y="1295403"/>
            <a:ext cx="8520602" cy="4044244"/>
          </a:xfrm>
          <a:prstGeom prst="rect">
            <a:avLst/>
          </a:prstGeom>
        </p:spPr>
        <p:txBody>
          <a:bodyPr>
            <a:noAutofit/>
          </a:bodyPr>
          <a:lstStyle/>
          <a:p>
            <a:pPr marL="0" indent="114300">
              <a:spcBef>
                <a:spcPts val="700"/>
              </a:spcBef>
              <a:buSzPct val="100000"/>
              <a:buFont typeface="Arial"/>
              <a:buNone/>
              <a:defRPr sz="2048"/>
            </a:pPr>
            <a:r>
              <a:rPr sz="2800" dirty="0"/>
              <a:t>Inference</a:t>
            </a:r>
          </a:p>
          <a:p>
            <a:pPr>
              <a:spcBef>
                <a:spcPts val="700"/>
              </a:spcBef>
              <a:buSzPct val="100000"/>
              <a:defRPr sz="2048"/>
            </a:pPr>
            <a:r>
              <a:rPr sz="2800" dirty="0"/>
              <a:t>What are the appropriate impact measures? What biases are introduced with different measures</a:t>
            </a:r>
            <a:endParaRPr lang="en-US" sz="2800" dirty="0"/>
          </a:p>
          <a:p>
            <a:pPr marL="114300" indent="0">
              <a:spcBef>
                <a:spcPts val="700"/>
              </a:spcBef>
              <a:buSzPct val="100000"/>
              <a:buNone/>
              <a:defRPr sz="2048"/>
            </a:pPr>
            <a:endParaRPr sz="2800" dirty="0"/>
          </a:p>
          <a:p>
            <a:pPr marL="0" indent="114300">
              <a:spcBef>
                <a:spcPts val="700"/>
              </a:spcBef>
              <a:buSzPct val="100000"/>
              <a:buFont typeface="Arial"/>
              <a:buNone/>
              <a:defRPr sz="2048"/>
            </a:pPr>
            <a:r>
              <a:rPr sz="2800" dirty="0"/>
              <a:t>Visualization </a:t>
            </a:r>
          </a:p>
          <a:p>
            <a:pPr>
              <a:spcBef>
                <a:spcPts val="700"/>
              </a:spcBef>
              <a:buSzPct val="100000"/>
              <a:defRPr sz="2048"/>
            </a:pPr>
            <a:r>
              <a:rPr sz="2800" dirty="0"/>
              <a:t>Who is getting the most funding? Big teams or small teams? Males or females? What kind of universities? Which fields? What geographic areas?</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r>
              <a:rPr lang="en-US" dirty="0"/>
              <a:t>Reminder of why we care</a:t>
            </a:r>
            <a:endParaRPr dirty="0"/>
          </a:p>
        </p:txBody>
      </p:sp>
      <p:pic>
        <p:nvPicPr>
          <p:cNvPr id="184" name="Picture 4" descr="Picture 4"/>
          <p:cNvPicPr>
            <a:picLocks noChangeAspect="1"/>
          </p:cNvPicPr>
          <p:nvPr/>
        </p:nvPicPr>
        <p:blipFill>
          <a:blip r:embed="rId2"/>
          <a:stretch>
            <a:fillRect/>
          </a:stretch>
        </p:blipFill>
        <p:spPr>
          <a:xfrm>
            <a:off x="2474813" y="3295891"/>
            <a:ext cx="2187078" cy="2857501"/>
          </a:xfrm>
          <a:prstGeom prst="rect">
            <a:avLst/>
          </a:prstGeom>
          <a:ln w="12700">
            <a:miter lim="400000"/>
          </a:ln>
        </p:spPr>
      </p:pic>
      <p:pic>
        <p:nvPicPr>
          <p:cNvPr id="185" name="Picture 2" descr="Picture 2"/>
          <p:cNvPicPr>
            <a:picLocks noChangeAspect="1"/>
          </p:cNvPicPr>
          <p:nvPr/>
        </p:nvPicPr>
        <p:blipFill>
          <a:blip r:embed="rId3"/>
          <a:stretch>
            <a:fillRect/>
          </a:stretch>
        </p:blipFill>
        <p:spPr>
          <a:xfrm>
            <a:off x="559925" y="1265256"/>
            <a:ext cx="2756222" cy="1781998"/>
          </a:xfrm>
          <a:prstGeom prst="rect">
            <a:avLst/>
          </a:prstGeom>
          <a:ln w="12700">
            <a:miter lim="400000"/>
          </a:ln>
          <a:effectLst>
            <a:outerShdw blurRad="292100" dist="139700" dir="2700000" rotWithShape="0">
              <a:srgbClr val="333333">
                <a:alpha val="64999"/>
              </a:srgbClr>
            </a:outerShdw>
          </a:effectLst>
        </p:spPr>
      </p:pic>
      <p:pic>
        <p:nvPicPr>
          <p:cNvPr id="186" name="Picture 5" descr="Picture 5"/>
          <p:cNvPicPr>
            <a:picLocks noChangeAspect="1"/>
          </p:cNvPicPr>
          <p:nvPr/>
        </p:nvPicPr>
        <p:blipFill>
          <a:blip r:embed="rId4"/>
          <a:stretch>
            <a:fillRect/>
          </a:stretch>
        </p:blipFill>
        <p:spPr>
          <a:xfrm>
            <a:off x="5360525" y="3295891"/>
            <a:ext cx="2353904" cy="2857500"/>
          </a:xfrm>
          <a:prstGeom prst="rect">
            <a:avLst/>
          </a:prstGeom>
          <a:ln w="12700">
            <a:miter lim="400000"/>
          </a:ln>
          <a:effectLst>
            <a:outerShdw blurRad="292100" dist="139700" dir="2700000" rotWithShape="0">
              <a:srgbClr val="333333">
                <a:alpha val="64999"/>
              </a:srgbClr>
            </a:outerShdw>
          </a:effectLst>
        </p:spPr>
      </p:pic>
      <p:pic>
        <p:nvPicPr>
          <p:cNvPr id="187" name="Picture 3" descr="Picture 3"/>
          <p:cNvPicPr>
            <a:picLocks noChangeAspect="1"/>
          </p:cNvPicPr>
          <p:nvPr/>
        </p:nvPicPr>
        <p:blipFill>
          <a:blip r:embed="rId5"/>
          <a:stretch>
            <a:fillRect/>
          </a:stretch>
        </p:blipFill>
        <p:spPr>
          <a:xfrm>
            <a:off x="5746975" y="1265256"/>
            <a:ext cx="3015061" cy="1906806"/>
          </a:xfrm>
          <a:prstGeom prst="rect">
            <a:avLst/>
          </a:prstGeom>
          <a:ln w="12700">
            <a:miter lim="400000"/>
          </a:ln>
          <a:effectLst>
            <a:outerShdw blurRad="292100" dist="139700" dir="2700000" rotWithShape="0">
              <a:srgbClr val="333333">
                <a:alpha val="64999"/>
              </a:srgbClr>
            </a:outerShdw>
          </a:effectLst>
        </p:spPr>
      </p:pic>
      <p:pic>
        <p:nvPicPr>
          <p:cNvPr id="188" name="Picture 7" descr="Picture 7"/>
          <p:cNvPicPr>
            <a:picLocks noChangeAspect="1"/>
          </p:cNvPicPr>
          <p:nvPr/>
        </p:nvPicPr>
        <p:blipFill>
          <a:blip r:embed="rId6"/>
          <a:stretch>
            <a:fillRect/>
          </a:stretch>
        </p:blipFill>
        <p:spPr>
          <a:xfrm>
            <a:off x="2639597" y="1598912"/>
            <a:ext cx="4044585" cy="5127537"/>
          </a:xfrm>
          <a:prstGeom prst="rect">
            <a:avLst/>
          </a:prstGeom>
          <a:ln w="12700">
            <a:miter lim="400000"/>
          </a:ln>
          <a:effectLst>
            <a:outerShdw blurRad="292100" dist="139700" dir="2700000" rotWithShape="0">
              <a:srgbClr val="333333">
                <a:alpha val="64999"/>
              </a:srgbClr>
            </a:outerShdw>
          </a:effectLst>
        </p:spPr>
      </p:pic>
      <p:pic>
        <p:nvPicPr>
          <p:cNvPr id="2" name="Picture 1"/>
          <p:cNvPicPr>
            <a:picLocks noChangeAspect="1"/>
          </p:cNvPicPr>
          <p:nvPr/>
        </p:nvPicPr>
        <p:blipFill>
          <a:blip r:embed="rId7"/>
          <a:stretch>
            <a:fillRect/>
          </a:stretch>
        </p:blipFill>
        <p:spPr>
          <a:xfrm>
            <a:off x="559925" y="1819175"/>
            <a:ext cx="8470285" cy="3569543"/>
          </a:xfrm>
          <a:prstGeom prst="rect">
            <a:avLst/>
          </a:prstGeom>
        </p:spPr>
      </p:pic>
    </p:spTree>
    <p:extLst>
      <p:ext uri="{BB962C8B-B14F-4D97-AF65-F5344CB8AC3E}">
        <p14:creationId xmlns:p14="http://schemas.microsoft.com/office/powerpoint/2010/main" val="222031122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le 1"/>
          <p:cNvSpPr txBox="1">
            <a:spLocks noGrp="1"/>
          </p:cNvSpPr>
          <p:nvPr>
            <p:ph type="title"/>
          </p:nvPr>
        </p:nvSpPr>
        <p:spPr>
          <a:prstGeom prst="rect">
            <a:avLst/>
          </a:prstGeom>
        </p:spPr>
        <p:txBody>
          <a:bodyPr/>
          <a:lstStyle/>
          <a:p>
            <a:r>
              <a:t>Grading II</a:t>
            </a:r>
          </a:p>
        </p:txBody>
      </p:sp>
      <p:sp>
        <p:nvSpPr>
          <p:cNvPr id="157" name="Content Placeholder 2"/>
          <p:cNvSpPr txBox="1">
            <a:spLocks noGrp="1"/>
          </p:cNvSpPr>
          <p:nvPr>
            <p:ph type="body" idx="1"/>
          </p:nvPr>
        </p:nvSpPr>
        <p:spPr>
          <a:xfrm>
            <a:off x="457200" y="1600200"/>
            <a:ext cx="8229600" cy="4525963"/>
          </a:xfrm>
          <a:prstGeom prst="rect">
            <a:avLst/>
          </a:prstGeom>
        </p:spPr>
        <p:txBody>
          <a:bodyPr/>
          <a:lstStyle/>
          <a:p>
            <a:r>
              <a:t>Research projects with two short presentations (10% each) and research memo (10%)</a:t>
            </a:r>
          </a:p>
          <a:p>
            <a:pPr marL="742950" lvl="1" indent="-285750">
              <a:spcBef>
                <a:spcPts val="600"/>
              </a:spcBef>
              <a:defRPr sz="2800"/>
            </a:pPr>
            <a:r>
              <a:t>Presentations are held in class. Each of you will provide short updates on your analytical project</a:t>
            </a:r>
          </a:p>
          <a:p>
            <a:pPr marL="742950" lvl="1" indent="-285750">
              <a:spcBef>
                <a:spcPts val="600"/>
              </a:spcBef>
              <a:defRPr sz="2800"/>
            </a:pPr>
            <a:r>
              <a:t>The research memo at the end should be 5 pages describing the analytical project you worked on and discuss the results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a:spLocks noGrp="1"/>
          </p:cNvSpPr>
          <p:nvPr>
            <p:ph type="title"/>
          </p:nvPr>
        </p:nvSpPr>
        <p:spPr>
          <a:prstGeom prst="rect">
            <a:avLst/>
          </a:prstGeom>
        </p:spPr>
        <p:txBody>
          <a:bodyPr/>
          <a:lstStyle/>
          <a:p>
            <a:r>
              <a:t>Grading III</a:t>
            </a:r>
          </a:p>
        </p:txBody>
      </p:sp>
      <p:sp>
        <p:nvSpPr>
          <p:cNvPr id="160" name="Content Placeholder 2"/>
          <p:cNvSpPr txBox="1">
            <a:spLocks noGrp="1"/>
          </p:cNvSpPr>
          <p:nvPr>
            <p:ph type="body" idx="1"/>
          </p:nvPr>
        </p:nvSpPr>
        <p:spPr>
          <a:xfrm>
            <a:off x="457200" y="1600200"/>
            <a:ext cx="8229600" cy="4525963"/>
          </a:xfrm>
          <a:prstGeom prst="rect">
            <a:avLst/>
          </a:prstGeom>
        </p:spPr>
        <p:txBody>
          <a:bodyPr/>
          <a:lstStyle/>
          <a:p>
            <a:pPr marL="284606" indent="-284606" defTabSz="758951">
              <a:spcBef>
                <a:spcPts val="600"/>
              </a:spcBef>
              <a:defRPr sz="2656"/>
            </a:pPr>
            <a:r>
              <a:t>Code and Metadata documentation (10%)</a:t>
            </a:r>
          </a:p>
          <a:p>
            <a:pPr marL="616648" lvl="1" indent="-237172" defTabSz="758951">
              <a:spcBef>
                <a:spcPts val="500"/>
              </a:spcBef>
              <a:defRPr sz="2324"/>
            </a:pPr>
            <a:r>
              <a:t>Documentation is important for reproducibility. We will ask you to submit all your code at the end of class. </a:t>
            </a:r>
          </a:p>
          <a:p>
            <a:pPr marL="284606" indent="-284606" defTabSz="758951">
              <a:spcBef>
                <a:spcPts val="600"/>
              </a:spcBef>
              <a:defRPr sz="2656"/>
            </a:pPr>
            <a:r>
              <a:t>Active participation (10%)</a:t>
            </a:r>
            <a:endParaRPr sz="2324"/>
          </a:p>
          <a:p>
            <a:pPr marL="616648" lvl="1" indent="-237172" defTabSz="758951">
              <a:spcBef>
                <a:spcPts val="500"/>
              </a:spcBef>
              <a:defRPr sz="2324"/>
            </a:pPr>
            <a:r>
              <a:t>Participate in discussions (in class or on the NYU class forum), share your opinion, ask</a:t>
            </a:r>
          </a:p>
          <a:p>
            <a:pPr marL="616648" lvl="1" indent="-237172" defTabSz="758951">
              <a:spcBef>
                <a:spcPts val="500"/>
              </a:spcBef>
              <a:defRPr sz="2324"/>
            </a:pPr>
            <a:r>
              <a:t>Questions, help classmates in case they struggle (share code snippets and help debug code)</a:t>
            </a:r>
          </a:p>
          <a:p>
            <a:pPr marL="616648" lvl="1" indent="-237172" defTabSz="758951">
              <a:spcBef>
                <a:spcPts val="500"/>
              </a:spcBef>
              <a:defRPr sz="2324"/>
            </a:pPr>
            <a:r>
              <a:t>Share information you come across that might be interesting for your classmates as well</a:t>
            </a:r>
          </a:p>
          <a:p>
            <a:pPr marL="616648" lvl="1" indent="-237172" defTabSz="758951">
              <a:spcBef>
                <a:spcPts val="500"/>
              </a:spcBef>
              <a:defRPr sz="2324"/>
            </a:pPr>
            <a:r>
              <a:t>Make use of office hours to discuss your progress in class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p:cNvSpPr txBox="1">
            <a:spLocks noGrp="1"/>
          </p:cNvSpPr>
          <p:nvPr>
            <p:ph type="title"/>
          </p:nvPr>
        </p:nvSpPr>
        <p:spPr>
          <a:prstGeom prst="rect">
            <a:avLst/>
          </a:prstGeom>
        </p:spPr>
        <p:txBody>
          <a:bodyPr/>
          <a:lstStyle/>
          <a:p>
            <a:r>
              <a:t>Questions, Help, Support</a:t>
            </a:r>
          </a:p>
        </p:txBody>
      </p:sp>
      <p:sp>
        <p:nvSpPr>
          <p:cNvPr id="163" name="Content Placeholder 2"/>
          <p:cNvSpPr txBox="1">
            <a:spLocks noGrp="1"/>
          </p:cNvSpPr>
          <p:nvPr>
            <p:ph type="body" idx="1"/>
          </p:nvPr>
        </p:nvSpPr>
        <p:spPr>
          <a:xfrm>
            <a:off x="457200" y="1600200"/>
            <a:ext cx="8229600" cy="4525963"/>
          </a:xfrm>
          <a:prstGeom prst="rect">
            <a:avLst/>
          </a:prstGeom>
        </p:spPr>
        <p:txBody>
          <a:bodyPr/>
          <a:lstStyle/>
          <a:p>
            <a:pPr marL="305180" indent="-305180" defTabSz="813816">
              <a:spcBef>
                <a:spcPts val="600"/>
              </a:spcBef>
              <a:defRPr sz="2848"/>
            </a:pPr>
            <a:r>
              <a:t>Stackoverflow and Google </a:t>
            </a:r>
          </a:p>
          <a:p>
            <a:pPr marL="305180" indent="-305180" defTabSz="813816">
              <a:spcBef>
                <a:spcPts val="600"/>
              </a:spcBef>
              <a:defRPr sz="2848"/>
            </a:pPr>
            <a:r>
              <a:t>NYU Class Forum</a:t>
            </a:r>
          </a:p>
          <a:p>
            <a:pPr marL="661225" lvl="1" indent="-254317" defTabSz="813816">
              <a:spcBef>
                <a:spcPts val="500"/>
              </a:spcBef>
              <a:defRPr sz="2492"/>
            </a:pPr>
            <a:r>
              <a:t>This is enabled for you so you can post any problems you encounter during your class work. </a:t>
            </a:r>
          </a:p>
          <a:p>
            <a:pPr marL="661225" lvl="1" indent="-254317" defTabSz="813816">
              <a:spcBef>
                <a:spcPts val="500"/>
              </a:spcBef>
              <a:defRPr sz="2492"/>
            </a:pPr>
            <a:r>
              <a:t>You can help your classmates and reply with solutions or suggestions</a:t>
            </a:r>
          </a:p>
          <a:p>
            <a:pPr marL="305180" indent="-305180" defTabSz="813816">
              <a:spcBef>
                <a:spcPts val="600"/>
              </a:spcBef>
              <a:defRPr sz="2848"/>
            </a:pPr>
            <a:r>
              <a:t>Reach out to us</a:t>
            </a:r>
            <a:endParaRPr sz="2492"/>
          </a:p>
          <a:p>
            <a:pPr marL="661225" lvl="1" indent="-254317" defTabSz="813816">
              <a:spcBef>
                <a:spcPts val="500"/>
              </a:spcBef>
              <a:defRPr sz="2492"/>
            </a:pPr>
            <a:r>
              <a:t>Come and see us in office hours</a:t>
            </a:r>
          </a:p>
          <a:p>
            <a:pPr marL="661225" lvl="1" indent="-254317" defTabSz="813816">
              <a:spcBef>
                <a:spcPts val="500"/>
              </a:spcBef>
              <a:defRPr sz="2492"/>
            </a:pPr>
            <a:r>
              <a:t>Submit your questions for virtual office hours via this </a:t>
            </a:r>
            <a:r>
              <a:rPr u="sng">
                <a:solidFill>
                  <a:srgbClr val="0000FF"/>
                </a:solidFill>
                <a:uFill>
                  <a:solidFill>
                    <a:srgbClr val="0000FF"/>
                  </a:solidFill>
                </a:uFill>
                <a:hlinkClick r:id="rId2"/>
              </a:rPr>
              <a:t>form</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Office Hours"/>
          <p:cNvSpPr txBox="1">
            <a:spLocks noGrp="1"/>
          </p:cNvSpPr>
          <p:nvPr>
            <p:ph type="title" idx="4294967295"/>
          </p:nvPr>
        </p:nvSpPr>
        <p:spPr>
          <a:prstGeom prst="rect">
            <a:avLst/>
          </a:prstGeom>
        </p:spPr>
        <p:txBody>
          <a:bodyPr/>
          <a:lstStyle/>
          <a:p>
            <a:r>
              <a:t>Office Hours</a:t>
            </a:r>
          </a:p>
        </p:txBody>
      </p:sp>
      <p:sp>
        <p:nvSpPr>
          <p:cNvPr id="166" name="Julia: available upon request by email…"/>
          <p:cNvSpPr txBox="1">
            <a:spLocks noGrp="1"/>
          </p:cNvSpPr>
          <p:nvPr>
            <p:ph type="body" idx="4294967295"/>
          </p:nvPr>
        </p:nvSpPr>
        <p:spPr>
          <a:xfrm>
            <a:off x="457200" y="1600200"/>
            <a:ext cx="8229600" cy="4525963"/>
          </a:xfrm>
          <a:prstGeom prst="rect">
            <a:avLst/>
          </a:prstGeom>
        </p:spPr>
        <p:txBody>
          <a:bodyPr/>
          <a:lstStyle/>
          <a:p>
            <a:r>
              <a:t>Julia: available upon request by email</a:t>
            </a:r>
          </a:p>
          <a:p>
            <a:endParaRPr/>
          </a:p>
          <a:p>
            <a:r>
              <a:t>Dani: </a:t>
            </a:r>
          </a:p>
          <a:p>
            <a:pPr marL="800100" lvl="1" indent="-342900">
              <a:buChar char="•"/>
            </a:pPr>
            <a:r>
              <a:t>In Office: Fri 2pm-4pm at NYU Wagner, you can come by any time</a:t>
            </a:r>
          </a:p>
          <a:p>
            <a:pPr marL="800100" lvl="1" indent="-342900">
              <a:buChar char="•"/>
            </a:pPr>
            <a:r>
              <a:t>Virtual: Mon and Wed 4pm-6pm, email your questions through NYU classes</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TotalTime>
  <Words>2054</Words>
  <Application>Microsoft Macintosh PowerPoint</Application>
  <PresentationFormat>On-screen Show (4:3)</PresentationFormat>
  <Paragraphs>331</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Franklin Gothic Medium</vt:lpstr>
      <vt:lpstr>Helvetica</vt:lpstr>
      <vt:lpstr>Office Theme</vt:lpstr>
      <vt:lpstr>Big Data Analytics for Public Policy</vt:lpstr>
      <vt:lpstr>Overview</vt:lpstr>
      <vt:lpstr>Overview</vt:lpstr>
      <vt:lpstr>Housekeeping</vt:lpstr>
      <vt:lpstr>Grading I</vt:lpstr>
      <vt:lpstr>Grading II</vt:lpstr>
      <vt:lpstr>Grading III</vt:lpstr>
      <vt:lpstr>Questions, Help, Support</vt:lpstr>
      <vt:lpstr>Office Hours</vt:lpstr>
      <vt:lpstr>Overview</vt:lpstr>
      <vt:lpstr>Federal Policy Context</vt:lpstr>
      <vt:lpstr>More Context</vt:lpstr>
      <vt:lpstr>Data in social sciences</vt:lpstr>
      <vt:lpstr>What does this mean for you?</vt:lpstr>
      <vt:lpstr>Necessary skills</vt:lpstr>
      <vt:lpstr>Skills and Tools</vt:lpstr>
      <vt:lpstr>PowerPoint Presentation</vt:lpstr>
      <vt:lpstr>Build around social science question – why innovation?</vt:lpstr>
      <vt:lpstr>Overview</vt:lpstr>
      <vt:lpstr>Broader goals</vt:lpstr>
      <vt:lpstr>PowerPoint Presentation</vt:lpstr>
      <vt:lpstr>PowerPoint Presentation</vt:lpstr>
      <vt:lpstr>Understanding risk</vt:lpstr>
      <vt:lpstr>Aggregate liability valuation</vt:lpstr>
      <vt:lpstr>Cohort liability estimates</vt:lpstr>
      <vt:lpstr>Understanding return on investment</vt:lpstr>
      <vt:lpstr>And how do we deal with privacy?</vt:lpstr>
      <vt:lpstr>Overview</vt:lpstr>
      <vt:lpstr>Specific Approach</vt:lpstr>
      <vt:lpstr>Value of Science </vt:lpstr>
      <vt:lpstr>Value of Science</vt:lpstr>
      <vt:lpstr>Value of Science</vt:lpstr>
      <vt:lpstr>What not to do: self-evaluate</vt:lpstr>
      <vt:lpstr>What not to do: Ad-hoc approaches</vt:lpstr>
      <vt:lpstr>What not to do: Bureaucratic madness</vt:lpstr>
      <vt:lpstr>What not to do: manual reporting</vt:lpstr>
      <vt:lpstr>Science Measurement</vt:lpstr>
      <vt:lpstr>We don’t know WHAT is funded</vt:lpstr>
      <vt:lpstr>We don’t know WHO is funded</vt:lpstr>
      <vt:lpstr>And we don’t know the RESULTS</vt:lpstr>
      <vt:lpstr>Approach</vt:lpstr>
      <vt:lpstr>Conceptual Framework</vt:lpstr>
      <vt:lpstr>A conceptual framework</vt:lpstr>
      <vt:lpstr> A Conceptual Framework</vt:lpstr>
      <vt:lpstr>Approach</vt:lpstr>
      <vt:lpstr>PowerPoint Presentation</vt:lpstr>
      <vt:lpstr>The broader data infrastructure</vt:lpstr>
      <vt:lpstr>The Empirical Framework for this class</vt:lpstr>
      <vt:lpstr>Overview</vt:lpstr>
      <vt:lpstr>Overview of Class Data</vt:lpstr>
      <vt:lpstr>Overview</vt:lpstr>
      <vt:lpstr>Science, Nature, Research Policy</vt:lpstr>
      <vt:lpstr>Previous students</vt:lpstr>
      <vt:lpstr>Possible Class Projects</vt:lpstr>
      <vt:lpstr>Example Questions I</vt:lpstr>
      <vt:lpstr>Example Questions II</vt:lpstr>
      <vt:lpstr>Reminder of why we care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for Public Policy</dc:title>
  <cp:lastModifiedBy>Dani H.</cp:lastModifiedBy>
  <cp:revision>4</cp:revision>
  <dcterms:modified xsi:type="dcterms:W3CDTF">2020-01-31T12:50:39Z</dcterms:modified>
</cp:coreProperties>
</file>